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0" r:id="rId1"/>
  </p:sldMasterIdLst>
  <p:notesMasterIdLst>
    <p:notesMasterId r:id="rId43"/>
  </p:notesMasterIdLst>
  <p:sldIdLst>
    <p:sldId id="256" r:id="rId2"/>
    <p:sldId id="296" r:id="rId3"/>
    <p:sldId id="278" r:id="rId4"/>
    <p:sldId id="257" r:id="rId5"/>
    <p:sldId id="279" r:id="rId6"/>
    <p:sldId id="280" r:id="rId7"/>
    <p:sldId id="258" r:id="rId8"/>
    <p:sldId id="260" r:id="rId9"/>
    <p:sldId id="261" r:id="rId10"/>
    <p:sldId id="259" r:id="rId11"/>
    <p:sldId id="263" r:id="rId12"/>
    <p:sldId id="262" r:id="rId13"/>
    <p:sldId id="264" r:id="rId14"/>
    <p:sldId id="265" r:id="rId15"/>
    <p:sldId id="266" r:id="rId16"/>
    <p:sldId id="267" r:id="rId17"/>
    <p:sldId id="268" r:id="rId18"/>
    <p:sldId id="301" r:id="rId19"/>
    <p:sldId id="270" r:id="rId20"/>
    <p:sldId id="271" r:id="rId21"/>
    <p:sldId id="272" r:id="rId22"/>
    <p:sldId id="269" r:id="rId23"/>
    <p:sldId id="273" r:id="rId24"/>
    <p:sldId id="274" r:id="rId25"/>
    <p:sldId id="275" r:id="rId26"/>
    <p:sldId id="299" r:id="rId27"/>
    <p:sldId id="282" r:id="rId28"/>
    <p:sldId id="300" r:id="rId29"/>
    <p:sldId id="276" r:id="rId30"/>
    <p:sldId id="283" r:id="rId31"/>
    <p:sldId id="284" r:id="rId32"/>
    <p:sldId id="285" r:id="rId33"/>
    <p:sldId id="290" r:id="rId34"/>
    <p:sldId id="298" r:id="rId35"/>
    <p:sldId id="287" r:id="rId36"/>
    <p:sldId id="288" r:id="rId37"/>
    <p:sldId id="289" r:id="rId38"/>
    <p:sldId id="292" r:id="rId39"/>
    <p:sldId id="293" r:id="rId40"/>
    <p:sldId id="297" r:id="rId41"/>
    <p:sldId id="29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291" autoAdjust="0"/>
  </p:normalViewPr>
  <p:slideViewPr>
    <p:cSldViewPr snapToGrid="0">
      <p:cViewPr varScale="1">
        <p:scale>
          <a:sx n="72" d="100"/>
          <a:sy n="72" d="100"/>
        </p:scale>
        <p:origin x="684" y="78"/>
      </p:cViewPr>
      <p:guideLst/>
    </p:cSldViewPr>
  </p:slideViewPr>
  <p:notesTextViewPr>
    <p:cViewPr>
      <p:scale>
        <a:sx n="1" d="1"/>
        <a:sy n="1" d="1"/>
      </p:scale>
      <p:origin x="0" y="0"/>
    </p:cViewPr>
  </p:notesTextViewPr>
  <p:sorterViewPr>
    <p:cViewPr>
      <p:scale>
        <a:sx n="100" d="100"/>
        <a:sy n="100" d="100"/>
      </p:scale>
      <p:origin x="0" y="-525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ity\Desktop\Olympic\Goal%20Statmen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ity\Desktop\Olympic\Goal%20Statmen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ity\Desktop\Olympic\Goal%20Statme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ity\Desktop\Olympic\Goal%20Statmen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ity\Desktop\Olympic\Goal%20Statmen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dity\Desktop\Olympic\Goal%20Statmen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dity\Desktop\Olympic\Goal%20Statmen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dity\Desktop\Olympic\Goal%20Statment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'2'!$G$1</c:f>
              <c:strCache>
                <c:ptCount val="1"/>
                <c:pt idx="0">
                  <c:v>Number of Medals</c:v>
                </c:pt>
              </c:strCache>
            </c:strRef>
          </c:tx>
          <c:spPr>
            <a:solidFill>
              <a:schemeClr val="accent1"/>
            </a:solidFill>
            <a:ln>
              <a:noFill/>
            </a:ln>
            <a:effectLst/>
          </c:spPr>
          <c:invertIfNegative val="0"/>
          <c:cat>
            <c:strRef>
              <c:f>'2'!$F$2:$F$67</c:f>
              <c:strCache>
                <c:ptCount val="66"/>
                <c:pt idx="0">
                  <c:v>Rowing</c:v>
                </c:pt>
                <c:pt idx="1">
                  <c:v>Athletics</c:v>
                </c:pt>
                <c:pt idx="2">
                  <c:v>Football</c:v>
                </c:pt>
                <c:pt idx="3">
                  <c:v>Ice Hockey</c:v>
                </c:pt>
                <c:pt idx="4">
                  <c:v>Hockey</c:v>
                </c:pt>
                <c:pt idx="5">
                  <c:v>Wrestling</c:v>
                </c:pt>
                <c:pt idx="6">
                  <c:v>Sailing</c:v>
                </c:pt>
                <c:pt idx="7">
                  <c:v>Swimming</c:v>
                </c:pt>
                <c:pt idx="8">
                  <c:v>Basketball</c:v>
                </c:pt>
                <c:pt idx="9">
                  <c:v>Handball</c:v>
                </c:pt>
                <c:pt idx="10">
                  <c:v>Water Polo</c:v>
                </c:pt>
                <c:pt idx="11">
                  <c:v>Volleyball</c:v>
                </c:pt>
                <c:pt idx="12">
                  <c:v>Boxing</c:v>
                </c:pt>
                <c:pt idx="13">
                  <c:v>Canoeing</c:v>
                </c:pt>
                <c:pt idx="14">
                  <c:v>Fencing</c:v>
                </c:pt>
                <c:pt idx="15">
                  <c:v>Gymnastics</c:v>
                </c:pt>
                <c:pt idx="16">
                  <c:v>Cycling</c:v>
                </c:pt>
                <c:pt idx="17">
                  <c:v>Weightlifting</c:v>
                </c:pt>
                <c:pt idx="18">
                  <c:v>Shooting</c:v>
                </c:pt>
                <c:pt idx="19">
                  <c:v>Judo</c:v>
                </c:pt>
                <c:pt idx="20">
                  <c:v>Figure Skating</c:v>
                </c:pt>
                <c:pt idx="21">
                  <c:v>Baseball</c:v>
                </c:pt>
                <c:pt idx="22">
                  <c:v>Bobsleigh</c:v>
                </c:pt>
                <c:pt idx="23">
                  <c:v>Diving</c:v>
                </c:pt>
                <c:pt idx="24">
                  <c:v>Equestrianism</c:v>
                </c:pt>
                <c:pt idx="25">
                  <c:v>Speed Skating</c:v>
                </c:pt>
                <c:pt idx="26">
                  <c:v>Alpine Skiing</c:v>
                </c:pt>
                <c:pt idx="27">
                  <c:v>Softball</c:v>
                </c:pt>
                <c:pt idx="28">
                  <c:v>Cross Country Skiing</c:v>
                </c:pt>
                <c:pt idx="29">
                  <c:v>Synchronized Swimming</c:v>
                </c:pt>
                <c:pt idx="30">
                  <c:v>Rugby</c:v>
                </c:pt>
                <c:pt idx="31">
                  <c:v>Curling</c:v>
                </c:pt>
                <c:pt idx="32">
                  <c:v>Tennis</c:v>
                </c:pt>
                <c:pt idx="33">
                  <c:v>Badminton</c:v>
                </c:pt>
                <c:pt idx="34">
                  <c:v>Luge</c:v>
                </c:pt>
                <c:pt idx="35">
                  <c:v>Taekwondo</c:v>
                </c:pt>
                <c:pt idx="36">
                  <c:v>Art Competitions</c:v>
                </c:pt>
                <c:pt idx="37">
                  <c:v>Rhythmic Gymnastics</c:v>
                </c:pt>
                <c:pt idx="38">
                  <c:v>Archery</c:v>
                </c:pt>
                <c:pt idx="39">
                  <c:v>Tug-Of-War</c:v>
                </c:pt>
                <c:pt idx="40">
                  <c:v>Freestyle Skiing</c:v>
                </c:pt>
                <c:pt idx="41">
                  <c:v>Nordic Combined</c:v>
                </c:pt>
                <c:pt idx="42">
                  <c:v>Short Track Speed Skating</c:v>
                </c:pt>
                <c:pt idx="43">
                  <c:v>Modern Pentathlon</c:v>
                </c:pt>
                <c:pt idx="44">
                  <c:v>Biathlon</c:v>
                </c:pt>
                <c:pt idx="45">
                  <c:v>Snowboarding</c:v>
                </c:pt>
                <c:pt idx="46">
                  <c:v>Table Tennis</c:v>
                </c:pt>
                <c:pt idx="47">
                  <c:v>Rugby Sevens</c:v>
                </c:pt>
                <c:pt idx="48">
                  <c:v>Ski Jumping</c:v>
                </c:pt>
                <c:pt idx="49">
                  <c:v>Beach Volleyball</c:v>
                </c:pt>
                <c:pt idx="50">
                  <c:v>Polo</c:v>
                </c:pt>
                <c:pt idx="51">
                  <c:v>Lacrosse</c:v>
                </c:pt>
                <c:pt idx="52">
                  <c:v>Triathlon</c:v>
                </c:pt>
                <c:pt idx="53">
                  <c:v>Trampolining</c:v>
                </c:pt>
                <c:pt idx="54">
                  <c:v>Skeleton</c:v>
                </c:pt>
                <c:pt idx="55">
                  <c:v>Alpinism</c:v>
                </c:pt>
                <c:pt idx="56">
                  <c:v>Cricket</c:v>
                </c:pt>
                <c:pt idx="57">
                  <c:v>Golf</c:v>
                </c:pt>
                <c:pt idx="58">
                  <c:v>Military Ski Patrol</c:v>
                </c:pt>
                <c:pt idx="59">
                  <c:v>Motorboating</c:v>
                </c:pt>
                <c:pt idx="60">
                  <c:v>Racquets</c:v>
                </c:pt>
                <c:pt idx="61">
                  <c:v>Croquet</c:v>
                </c:pt>
                <c:pt idx="62">
                  <c:v>Jeu De Paume</c:v>
                </c:pt>
                <c:pt idx="63">
                  <c:v>Roque</c:v>
                </c:pt>
                <c:pt idx="64">
                  <c:v>Basque Pelota</c:v>
                </c:pt>
                <c:pt idx="65">
                  <c:v>Aeronautics</c:v>
                </c:pt>
              </c:strCache>
            </c:strRef>
          </c:cat>
          <c:val>
            <c:numRef>
              <c:f>'2'!$G$2:$G$67</c:f>
              <c:numCache>
                <c:formatCode>General</c:formatCode>
                <c:ptCount val="66"/>
                <c:pt idx="0">
                  <c:v>2801</c:v>
                </c:pt>
                <c:pt idx="1">
                  <c:v>2532</c:v>
                </c:pt>
                <c:pt idx="2">
                  <c:v>1572</c:v>
                </c:pt>
                <c:pt idx="3">
                  <c:v>1528</c:v>
                </c:pt>
                <c:pt idx="4">
                  <c:v>1528</c:v>
                </c:pt>
                <c:pt idx="5">
                  <c:v>1260</c:v>
                </c:pt>
                <c:pt idx="6">
                  <c:v>1140</c:v>
                </c:pt>
                <c:pt idx="7">
                  <c:v>1131</c:v>
                </c:pt>
                <c:pt idx="8">
                  <c:v>1079</c:v>
                </c:pt>
                <c:pt idx="9">
                  <c:v>1059</c:v>
                </c:pt>
                <c:pt idx="10">
                  <c:v>1051</c:v>
                </c:pt>
                <c:pt idx="11">
                  <c:v>970</c:v>
                </c:pt>
                <c:pt idx="12">
                  <c:v>937</c:v>
                </c:pt>
                <c:pt idx="13">
                  <c:v>860</c:v>
                </c:pt>
                <c:pt idx="14">
                  <c:v>796</c:v>
                </c:pt>
                <c:pt idx="15">
                  <c:v>754</c:v>
                </c:pt>
                <c:pt idx="16">
                  <c:v>750</c:v>
                </c:pt>
                <c:pt idx="17">
                  <c:v>628</c:v>
                </c:pt>
                <c:pt idx="18">
                  <c:v>603</c:v>
                </c:pt>
                <c:pt idx="19">
                  <c:v>541</c:v>
                </c:pt>
                <c:pt idx="20">
                  <c:v>346</c:v>
                </c:pt>
                <c:pt idx="21">
                  <c:v>336</c:v>
                </c:pt>
                <c:pt idx="22">
                  <c:v>301</c:v>
                </c:pt>
                <c:pt idx="23">
                  <c:v>278</c:v>
                </c:pt>
                <c:pt idx="24">
                  <c:v>266</c:v>
                </c:pt>
                <c:pt idx="25">
                  <c:v>204</c:v>
                </c:pt>
                <c:pt idx="26">
                  <c:v>182</c:v>
                </c:pt>
                <c:pt idx="27">
                  <c:v>179</c:v>
                </c:pt>
                <c:pt idx="28">
                  <c:v>170</c:v>
                </c:pt>
                <c:pt idx="29">
                  <c:v>167</c:v>
                </c:pt>
                <c:pt idx="30">
                  <c:v>157</c:v>
                </c:pt>
                <c:pt idx="31">
                  <c:v>152</c:v>
                </c:pt>
                <c:pt idx="32">
                  <c:v>152</c:v>
                </c:pt>
                <c:pt idx="33">
                  <c:v>151</c:v>
                </c:pt>
                <c:pt idx="34">
                  <c:v>151</c:v>
                </c:pt>
                <c:pt idx="35">
                  <c:v>144</c:v>
                </c:pt>
                <c:pt idx="36">
                  <c:v>144</c:v>
                </c:pt>
                <c:pt idx="37">
                  <c:v>132</c:v>
                </c:pt>
                <c:pt idx="38">
                  <c:v>124</c:v>
                </c:pt>
                <c:pt idx="39">
                  <c:v>117</c:v>
                </c:pt>
                <c:pt idx="40">
                  <c:v>102</c:v>
                </c:pt>
                <c:pt idx="41">
                  <c:v>96</c:v>
                </c:pt>
                <c:pt idx="42">
                  <c:v>94</c:v>
                </c:pt>
                <c:pt idx="43">
                  <c:v>89</c:v>
                </c:pt>
                <c:pt idx="44">
                  <c:v>85</c:v>
                </c:pt>
                <c:pt idx="45">
                  <c:v>82</c:v>
                </c:pt>
                <c:pt idx="46">
                  <c:v>78</c:v>
                </c:pt>
                <c:pt idx="47">
                  <c:v>74</c:v>
                </c:pt>
                <c:pt idx="48">
                  <c:v>73</c:v>
                </c:pt>
                <c:pt idx="49">
                  <c:v>71</c:v>
                </c:pt>
                <c:pt idx="50">
                  <c:v>67</c:v>
                </c:pt>
                <c:pt idx="51">
                  <c:v>60</c:v>
                </c:pt>
                <c:pt idx="52">
                  <c:v>31</c:v>
                </c:pt>
                <c:pt idx="53">
                  <c:v>30</c:v>
                </c:pt>
                <c:pt idx="54">
                  <c:v>28</c:v>
                </c:pt>
                <c:pt idx="55">
                  <c:v>25</c:v>
                </c:pt>
                <c:pt idx="56">
                  <c:v>24</c:v>
                </c:pt>
                <c:pt idx="57">
                  <c:v>18</c:v>
                </c:pt>
                <c:pt idx="58">
                  <c:v>10</c:v>
                </c:pt>
                <c:pt idx="59">
                  <c:v>4</c:v>
                </c:pt>
                <c:pt idx="60">
                  <c:v>4</c:v>
                </c:pt>
                <c:pt idx="61">
                  <c:v>4</c:v>
                </c:pt>
                <c:pt idx="62">
                  <c:v>3</c:v>
                </c:pt>
                <c:pt idx="63">
                  <c:v>3</c:v>
                </c:pt>
                <c:pt idx="64">
                  <c:v>2</c:v>
                </c:pt>
                <c:pt idx="65">
                  <c:v>1</c:v>
                </c:pt>
              </c:numCache>
            </c:numRef>
          </c:val>
          <c:extLst>
            <c:ext xmlns:c16="http://schemas.microsoft.com/office/drawing/2014/chart" uri="{C3380CC4-5D6E-409C-BE32-E72D297353CC}">
              <c16:uniqueId val="{00000000-DCE7-412A-B574-AB04383B7D08}"/>
            </c:ext>
          </c:extLst>
        </c:ser>
        <c:dLbls>
          <c:showLegendKey val="0"/>
          <c:showVal val="0"/>
          <c:showCatName val="0"/>
          <c:showSerName val="0"/>
          <c:showPercent val="0"/>
          <c:showBubbleSize val="0"/>
        </c:dLbls>
        <c:gapWidth val="219"/>
        <c:overlap val="-27"/>
        <c:axId val="413767528"/>
        <c:axId val="413767200"/>
      </c:barChart>
      <c:catAx>
        <c:axId val="413767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3767200"/>
        <c:crosses val="autoZero"/>
        <c:auto val="1"/>
        <c:lblAlgn val="ctr"/>
        <c:lblOffset val="100"/>
        <c:noMultiLvlLbl val="0"/>
      </c:catAx>
      <c:valAx>
        <c:axId val="413767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3767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'2'!$K$1</c:f>
              <c:strCache>
                <c:ptCount val="1"/>
                <c:pt idx="0">
                  <c:v>Number of Medals</c:v>
                </c:pt>
              </c:strCache>
            </c:strRef>
          </c:tx>
          <c:spPr>
            <a:solidFill>
              <a:schemeClr val="accent1"/>
            </a:solidFill>
            <a:ln>
              <a:noFill/>
            </a:ln>
            <a:effectLst/>
          </c:spPr>
          <c:invertIfNegative val="0"/>
          <c:cat>
            <c:numRef>
              <c:f>'2'!$J$2:$J$36</c:f>
              <c:numCache>
                <c:formatCode>General</c:formatCode>
                <c:ptCount val="35"/>
                <c:pt idx="0">
                  <c:v>2016</c:v>
                </c:pt>
                <c:pt idx="1">
                  <c:v>2014</c:v>
                </c:pt>
                <c:pt idx="2">
                  <c:v>2012</c:v>
                </c:pt>
                <c:pt idx="3">
                  <c:v>2010</c:v>
                </c:pt>
                <c:pt idx="4">
                  <c:v>2008</c:v>
                </c:pt>
                <c:pt idx="5">
                  <c:v>2006</c:v>
                </c:pt>
                <c:pt idx="6">
                  <c:v>2004</c:v>
                </c:pt>
                <c:pt idx="7">
                  <c:v>2002</c:v>
                </c:pt>
                <c:pt idx="8">
                  <c:v>2000</c:v>
                </c:pt>
                <c:pt idx="9">
                  <c:v>1998</c:v>
                </c:pt>
                <c:pt idx="10">
                  <c:v>1996</c:v>
                </c:pt>
                <c:pt idx="11">
                  <c:v>1994</c:v>
                </c:pt>
                <c:pt idx="12">
                  <c:v>1992</c:v>
                </c:pt>
                <c:pt idx="13">
                  <c:v>1988</c:v>
                </c:pt>
                <c:pt idx="14">
                  <c:v>1984</c:v>
                </c:pt>
                <c:pt idx="15">
                  <c:v>1980</c:v>
                </c:pt>
                <c:pt idx="16">
                  <c:v>1976</c:v>
                </c:pt>
                <c:pt idx="17">
                  <c:v>1972</c:v>
                </c:pt>
                <c:pt idx="18">
                  <c:v>1968</c:v>
                </c:pt>
                <c:pt idx="19">
                  <c:v>1964</c:v>
                </c:pt>
                <c:pt idx="20">
                  <c:v>1960</c:v>
                </c:pt>
                <c:pt idx="21">
                  <c:v>1956</c:v>
                </c:pt>
                <c:pt idx="22">
                  <c:v>1952</c:v>
                </c:pt>
                <c:pt idx="23">
                  <c:v>1948</c:v>
                </c:pt>
                <c:pt idx="24">
                  <c:v>1936</c:v>
                </c:pt>
                <c:pt idx="25">
                  <c:v>1932</c:v>
                </c:pt>
                <c:pt idx="26">
                  <c:v>1928</c:v>
                </c:pt>
                <c:pt idx="27">
                  <c:v>1924</c:v>
                </c:pt>
                <c:pt idx="28">
                  <c:v>1920</c:v>
                </c:pt>
                <c:pt idx="29">
                  <c:v>1912</c:v>
                </c:pt>
                <c:pt idx="30">
                  <c:v>1908</c:v>
                </c:pt>
                <c:pt idx="31">
                  <c:v>1906</c:v>
                </c:pt>
                <c:pt idx="32">
                  <c:v>1904</c:v>
                </c:pt>
                <c:pt idx="33">
                  <c:v>1900</c:v>
                </c:pt>
                <c:pt idx="34">
                  <c:v>1896</c:v>
                </c:pt>
              </c:numCache>
            </c:numRef>
          </c:cat>
          <c:val>
            <c:numRef>
              <c:f>'2'!$K$2:$K$36</c:f>
              <c:numCache>
                <c:formatCode>General</c:formatCode>
                <c:ptCount val="35"/>
                <c:pt idx="0">
                  <c:v>1611</c:v>
                </c:pt>
                <c:pt idx="1">
                  <c:v>328</c:v>
                </c:pt>
                <c:pt idx="2">
                  <c:v>1530</c:v>
                </c:pt>
                <c:pt idx="3">
                  <c:v>295</c:v>
                </c:pt>
                <c:pt idx="4">
                  <c:v>1603</c:v>
                </c:pt>
                <c:pt idx="5">
                  <c:v>313</c:v>
                </c:pt>
                <c:pt idx="6">
                  <c:v>1554</c:v>
                </c:pt>
                <c:pt idx="7">
                  <c:v>317</c:v>
                </c:pt>
                <c:pt idx="8">
                  <c:v>1550</c:v>
                </c:pt>
                <c:pt idx="9">
                  <c:v>287</c:v>
                </c:pt>
                <c:pt idx="10">
                  <c:v>1425</c:v>
                </c:pt>
                <c:pt idx="11">
                  <c:v>182</c:v>
                </c:pt>
                <c:pt idx="12">
                  <c:v>1469</c:v>
                </c:pt>
                <c:pt idx="13">
                  <c:v>1300</c:v>
                </c:pt>
                <c:pt idx="14">
                  <c:v>1263</c:v>
                </c:pt>
                <c:pt idx="15">
                  <c:v>1203</c:v>
                </c:pt>
                <c:pt idx="16">
                  <c:v>1133</c:v>
                </c:pt>
                <c:pt idx="17">
                  <c:v>996</c:v>
                </c:pt>
                <c:pt idx="18">
                  <c:v>854</c:v>
                </c:pt>
                <c:pt idx="19">
                  <c:v>867</c:v>
                </c:pt>
                <c:pt idx="20">
                  <c:v>754</c:v>
                </c:pt>
                <c:pt idx="21">
                  <c:v>718</c:v>
                </c:pt>
                <c:pt idx="22">
                  <c:v>713</c:v>
                </c:pt>
                <c:pt idx="23">
                  <c:v>732</c:v>
                </c:pt>
                <c:pt idx="24">
                  <c:v>797</c:v>
                </c:pt>
                <c:pt idx="25">
                  <c:v>562</c:v>
                </c:pt>
                <c:pt idx="26">
                  <c:v>617</c:v>
                </c:pt>
                <c:pt idx="27">
                  <c:v>648</c:v>
                </c:pt>
                <c:pt idx="28">
                  <c:v>835</c:v>
                </c:pt>
                <c:pt idx="29">
                  <c:v>534</c:v>
                </c:pt>
                <c:pt idx="30">
                  <c:v>581</c:v>
                </c:pt>
                <c:pt idx="31">
                  <c:v>268</c:v>
                </c:pt>
                <c:pt idx="32">
                  <c:v>267</c:v>
                </c:pt>
                <c:pt idx="33">
                  <c:v>362</c:v>
                </c:pt>
                <c:pt idx="34">
                  <c:v>63</c:v>
                </c:pt>
              </c:numCache>
            </c:numRef>
          </c:val>
          <c:extLst>
            <c:ext xmlns:c16="http://schemas.microsoft.com/office/drawing/2014/chart" uri="{C3380CC4-5D6E-409C-BE32-E72D297353CC}">
              <c16:uniqueId val="{00000000-55EF-422B-A985-8372DAA8A90A}"/>
            </c:ext>
          </c:extLst>
        </c:ser>
        <c:dLbls>
          <c:showLegendKey val="0"/>
          <c:showVal val="0"/>
          <c:showCatName val="0"/>
          <c:showSerName val="0"/>
          <c:showPercent val="0"/>
          <c:showBubbleSize val="0"/>
        </c:dLbls>
        <c:gapWidth val="219"/>
        <c:overlap val="-27"/>
        <c:axId val="492844072"/>
        <c:axId val="521792240"/>
      </c:barChart>
      <c:catAx>
        <c:axId val="492844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792240"/>
        <c:crosses val="autoZero"/>
        <c:auto val="1"/>
        <c:lblAlgn val="ctr"/>
        <c:lblOffset val="100"/>
        <c:noMultiLvlLbl val="0"/>
      </c:catAx>
      <c:valAx>
        <c:axId val="521792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2844072"/>
        <c:crosses val="autoZero"/>
        <c:crossBetween val="between"/>
      </c:valAx>
      <c:spPr>
        <a:noFill/>
        <a:ln>
          <a:noFill/>
        </a:ln>
        <a:effectLst/>
      </c:spPr>
    </c:plotArea>
    <c:plotVisOnly val="1"/>
    <c:dispBlanksAs val="gap"/>
    <c:showDLblsOverMax val="0"/>
  </c:chart>
  <c:spPr>
    <a:noFill/>
    <a:ln>
      <a:solidFill>
        <a:schemeClr val="bg1">
          <a:lumMod val="75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'2'!$O$1</c:f>
              <c:strCache>
                <c:ptCount val="1"/>
                <c:pt idx="0">
                  <c:v>Number of Medals</c:v>
                </c:pt>
              </c:strCache>
            </c:strRef>
          </c:tx>
          <c:spPr>
            <a:solidFill>
              <a:schemeClr val="accent1"/>
            </a:solidFill>
            <a:ln>
              <a:noFill/>
            </a:ln>
            <a:effectLst/>
          </c:spPr>
          <c:invertIfNegative val="0"/>
          <c:cat>
            <c:strRef>
              <c:f>'2'!$N$2:$N$146</c:f>
              <c:strCache>
                <c:ptCount val="145"/>
                <c:pt idx="0">
                  <c:v>USA</c:v>
                </c:pt>
                <c:pt idx="1">
                  <c:v>URS</c:v>
                </c:pt>
                <c:pt idx="2">
                  <c:v>GBR</c:v>
                </c:pt>
                <c:pt idx="3">
                  <c:v>GER</c:v>
                </c:pt>
                <c:pt idx="4">
                  <c:v>ITA</c:v>
                </c:pt>
                <c:pt idx="5">
                  <c:v>FRA</c:v>
                </c:pt>
                <c:pt idx="6">
                  <c:v>CAN</c:v>
                </c:pt>
                <c:pt idx="7">
                  <c:v>SWE</c:v>
                </c:pt>
                <c:pt idx="8">
                  <c:v>AUS</c:v>
                </c:pt>
                <c:pt idx="9">
                  <c:v>RUS</c:v>
                </c:pt>
                <c:pt idx="10">
                  <c:v>HUN</c:v>
                </c:pt>
                <c:pt idx="11">
                  <c:v>NED</c:v>
                </c:pt>
                <c:pt idx="12">
                  <c:v>CHN</c:v>
                </c:pt>
                <c:pt idx="13">
                  <c:v>GDR</c:v>
                </c:pt>
                <c:pt idx="14">
                  <c:v>NOR</c:v>
                </c:pt>
                <c:pt idx="15">
                  <c:v>JPN</c:v>
                </c:pt>
                <c:pt idx="16">
                  <c:v>FIN</c:v>
                </c:pt>
                <c:pt idx="17">
                  <c:v>DEN</c:v>
                </c:pt>
                <c:pt idx="18">
                  <c:v>KOR</c:v>
                </c:pt>
                <c:pt idx="19">
                  <c:v>ESP</c:v>
                </c:pt>
                <c:pt idx="20">
                  <c:v>SUI</c:v>
                </c:pt>
                <c:pt idx="21">
                  <c:v>BRA</c:v>
                </c:pt>
                <c:pt idx="22">
                  <c:v>ROU</c:v>
                </c:pt>
                <c:pt idx="23">
                  <c:v>POL</c:v>
                </c:pt>
                <c:pt idx="24">
                  <c:v>FRG</c:v>
                </c:pt>
                <c:pt idx="25">
                  <c:v>TCH</c:v>
                </c:pt>
                <c:pt idx="26">
                  <c:v>CUB</c:v>
                </c:pt>
                <c:pt idx="27">
                  <c:v>YUG</c:v>
                </c:pt>
                <c:pt idx="28">
                  <c:v>BEL</c:v>
                </c:pt>
                <c:pt idx="29">
                  <c:v>BUL</c:v>
                </c:pt>
                <c:pt idx="30">
                  <c:v>AUT</c:v>
                </c:pt>
                <c:pt idx="31">
                  <c:v>ARG</c:v>
                </c:pt>
                <c:pt idx="32">
                  <c:v>GRE</c:v>
                </c:pt>
                <c:pt idx="33">
                  <c:v>IND</c:v>
                </c:pt>
                <c:pt idx="34">
                  <c:v>NZL</c:v>
                </c:pt>
                <c:pt idx="35">
                  <c:v>EUN</c:v>
                </c:pt>
                <c:pt idx="36">
                  <c:v>UKR</c:v>
                </c:pt>
                <c:pt idx="37">
                  <c:v>CRO</c:v>
                </c:pt>
                <c:pt idx="38">
                  <c:v>PAK</c:v>
                </c:pt>
                <c:pt idx="39">
                  <c:v>BLR</c:v>
                </c:pt>
                <c:pt idx="40">
                  <c:v>CZE</c:v>
                </c:pt>
                <c:pt idx="41">
                  <c:v>TUR</c:v>
                </c:pt>
                <c:pt idx="42">
                  <c:v>KEN</c:v>
                </c:pt>
                <c:pt idx="43">
                  <c:v>RSA</c:v>
                </c:pt>
                <c:pt idx="44">
                  <c:v>MEX</c:v>
                </c:pt>
                <c:pt idx="45">
                  <c:v>SRB</c:v>
                </c:pt>
                <c:pt idx="46">
                  <c:v>JAM</c:v>
                </c:pt>
                <c:pt idx="47">
                  <c:v>NGR</c:v>
                </c:pt>
                <c:pt idx="48">
                  <c:v>KAZ</c:v>
                </c:pt>
                <c:pt idx="49">
                  <c:v>SCG</c:v>
                </c:pt>
                <c:pt idx="50">
                  <c:v>IRI</c:v>
                </c:pt>
                <c:pt idx="51">
                  <c:v>LTU</c:v>
                </c:pt>
                <c:pt idx="52">
                  <c:v>URU</c:v>
                </c:pt>
                <c:pt idx="53">
                  <c:v>PRK</c:v>
                </c:pt>
                <c:pt idx="54">
                  <c:v>EST</c:v>
                </c:pt>
                <c:pt idx="55">
                  <c:v>AZE</c:v>
                </c:pt>
                <c:pt idx="56">
                  <c:v>ETH</c:v>
                </c:pt>
                <c:pt idx="57">
                  <c:v>SVK</c:v>
                </c:pt>
                <c:pt idx="58">
                  <c:v>TPE</c:v>
                </c:pt>
                <c:pt idx="59">
                  <c:v>INA</c:v>
                </c:pt>
                <c:pt idx="60">
                  <c:v>UZB</c:v>
                </c:pt>
                <c:pt idx="61">
                  <c:v>GEO</c:v>
                </c:pt>
                <c:pt idx="62">
                  <c:v>SLO</c:v>
                </c:pt>
                <c:pt idx="63">
                  <c:v>IRL</c:v>
                </c:pt>
                <c:pt idx="64">
                  <c:v>THA</c:v>
                </c:pt>
                <c:pt idx="65">
                  <c:v>LAT</c:v>
                </c:pt>
                <c:pt idx="66">
                  <c:v>CHI</c:v>
                </c:pt>
                <c:pt idx="67">
                  <c:v>COL</c:v>
                </c:pt>
                <c:pt idx="68">
                  <c:v>POR</c:v>
                </c:pt>
                <c:pt idx="69">
                  <c:v>EGY</c:v>
                </c:pt>
                <c:pt idx="70">
                  <c:v>MGL</c:v>
                </c:pt>
                <c:pt idx="71">
                  <c:v>GHA</c:v>
                </c:pt>
                <c:pt idx="72">
                  <c:v>CMR</c:v>
                </c:pt>
                <c:pt idx="73">
                  <c:v>ANZ</c:v>
                </c:pt>
                <c:pt idx="74">
                  <c:v>MAR</c:v>
                </c:pt>
                <c:pt idx="75">
                  <c:v>TTO</c:v>
                </c:pt>
                <c:pt idx="76">
                  <c:v>PAR</c:v>
                </c:pt>
                <c:pt idx="77">
                  <c:v>ISL</c:v>
                </c:pt>
                <c:pt idx="78">
                  <c:v>BAH</c:v>
                </c:pt>
                <c:pt idx="79">
                  <c:v>ZIM</c:v>
                </c:pt>
                <c:pt idx="80">
                  <c:v>ARM</c:v>
                </c:pt>
                <c:pt idx="81">
                  <c:v>MNE</c:v>
                </c:pt>
                <c:pt idx="82">
                  <c:v>PER</c:v>
                </c:pt>
                <c:pt idx="83">
                  <c:v>ALG</c:v>
                </c:pt>
                <c:pt idx="84">
                  <c:v>VEN</c:v>
                </c:pt>
                <c:pt idx="85">
                  <c:v>MAS</c:v>
                </c:pt>
                <c:pt idx="86">
                  <c:v>FIJ</c:v>
                </c:pt>
                <c:pt idx="87">
                  <c:v>ISR</c:v>
                </c:pt>
                <c:pt idx="88">
                  <c:v>PHI</c:v>
                </c:pt>
                <c:pt idx="89">
                  <c:v>PUR</c:v>
                </c:pt>
                <c:pt idx="90">
                  <c:v>TUN</c:v>
                </c:pt>
                <c:pt idx="91">
                  <c:v>DOM</c:v>
                </c:pt>
                <c:pt idx="92">
                  <c:v>UGA</c:v>
                </c:pt>
                <c:pt idx="93">
                  <c:v>MDA</c:v>
                </c:pt>
                <c:pt idx="94">
                  <c:v>LUX</c:v>
                </c:pt>
                <c:pt idx="95">
                  <c:v>KGZ</c:v>
                </c:pt>
                <c:pt idx="96">
                  <c:v>QAT</c:v>
                </c:pt>
                <c:pt idx="97">
                  <c:v>TJK</c:v>
                </c:pt>
                <c:pt idx="98">
                  <c:v>LIB</c:v>
                </c:pt>
                <c:pt idx="99">
                  <c:v>SGP</c:v>
                </c:pt>
                <c:pt idx="100">
                  <c:v>CIV</c:v>
                </c:pt>
                <c:pt idx="101">
                  <c:v>LIE</c:v>
                </c:pt>
                <c:pt idx="102">
                  <c:v>VIE</c:v>
                </c:pt>
                <c:pt idx="103">
                  <c:v>KUW</c:v>
                </c:pt>
                <c:pt idx="104">
                  <c:v>SYR</c:v>
                </c:pt>
                <c:pt idx="105">
                  <c:v>BRN</c:v>
                </c:pt>
                <c:pt idx="106">
                  <c:v>HAI</c:v>
                </c:pt>
                <c:pt idx="107">
                  <c:v>BDI</c:v>
                </c:pt>
                <c:pt idx="108">
                  <c:v>NAM</c:v>
                </c:pt>
                <c:pt idx="109">
                  <c:v>NIG</c:v>
                </c:pt>
                <c:pt idx="110">
                  <c:v>GRN</c:v>
                </c:pt>
                <c:pt idx="111">
                  <c:v>BOH</c:v>
                </c:pt>
                <c:pt idx="112">
                  <c:v>AFG</c:v>
                </c:pt>
                <c:pt idx="113">
                  <c:v>CRC</c:v>
                </c:pt>
                <c:pt idx="114">
                  <c:v>KSA</c:v>
                </c:pt>
                <c:pt idx="115">
                  <c:v>SUR</c:v>
                </c:pt>
                <c:pt idx="116">
                  <c:v>PAN</c:v>
                </c:pt>
                <c:pt idx="117">
                  <c:v>UAR</c:v>
                </c:pt>
                <c:pt idx="118">
                  <c:v>ECU</c:v>
                </c:pt>
                <c:pt idx="119">
                  <c:v>ZAM</c:v>
                </c:pt>
                <c:pt idx="120">
                  <c:v>MOZ</c:v>
                </c:pt>
                <c:pt idx="121">
                  <c:v>TAN</c:v>
                </c:pt>
                <c:pt idx="122">
                  <c:v>KOS</c:v>
                </c:pt>
                <c:pt idx="123">
                  <c:v>TGA</c:v>
                </c:pt>
                <c:pt idx="124">
                  <c:v>CYP</c:v>
                </c:pt>
                <c:pt idx="125">
                  <c:v>GUA</c:v>
                </c:pt>
                <c:pt idx="126">
                  <c:v>SEN</c:v>
                </c:pt>
                <c:pt idx="127">
                  <c:v>TKM</c:v>
                </c:pt>
                <c:pt idx="128">
                  <c:v>JOR</c:v>
                </c:pt>
                <c:pt idx="129">
                  <c:v>BER</c:v>
                </c:pt>
                <c:pt idx="130">
                  <c:v>NEP</c:v>
                </c:pt>
                <c:pt idx="131">
                  <c:v>TOG</c:v>
                </c:pt>
                <c:pt idx="132">
                  <c:v>IRQ</c:v>
                </c:pt>
                <c:pt idx="133">
                  <c:v>ISV</c:v>
                </c:pt>
                <c:pt idx="134">
                  <c:v>MON</c:v>
                </c:pt>
                <c:pt idx="135">
                  <c:v>GUY</c:v>
                </c:pt>
                <c:pt idx="136">
                  <c:v>BAR</c:v>
                </c:pt>
                <c:pt idx="137">
                  <c:v>BOT</c:v>
                </c:pt>
                <c:pt idx="138">
                  <c:v>HKG</c:v>
                </c:pt>
                <c:pt idx="139">
                  <c:v>AHO</c:v>
                </c:pt>
                <c:pt idx="140">
                  <c:v>IOA</c:v>
                </c:pt>
                <c:pt idx="141">
                  <c:v>SUD</c:v>
                </c:pt>
                <c:pt idx="142">
                  <c:v>MRI</c:v>
                </c:pt>
                <c:pt idx="143">
                  <c:v>GAB</c:v>
                </c:pt>
                <c:pt idx="144">
                  <c:v>DJI</c:v>
                </c:pt>
              </c:strCache>
            </c:strRef>
          </c:cat>
          <c:val>
            <c:numRef>
              <c:f>'2'!$O$2:$O$146</c:f>
              <c:numCache>
                <c:formatCode>General</c:formatCode>
                <c:ptCount val="145"/>
                <c:pt idx="0">
                  <c:v>3878</c:v>
                </c:pt>
                <c:pt idx="1">
                  <c:v>1755</c:v>
                </c:pt>
                <c:pt idx="2">
                  <c:v>1462</c:v>
                </c:pt>
                <c:pt idx="3">
                  <c:v>1456</c:v>
                </c:pt>
                <c:pt idx="4">
                  <c:v>1158</c:v>
                </c:pt>
                <c:pt idx="5">
                  <c:v>1071</c:v>
                </c:pt>
                <c:pt idx="6">
                  <c:v>1035</c:v>
                </c:pt>
                <c:pt idx="7">
                  <c:v>1020</c:v>
                </c:pt>
                <c:pt idx="8">
                  <c:v>922</c:v>
                </c:pt>
                <c:pt idx="9">
                  <c:v>824</c:v>
                </c:pt>
                <c:pt idx="10">
                  <c:v>779</c:v>
                </c:pt>
                <c:pt idx="11">
                  <c:v>739</c:v>
                </c:pt>
                <c:pt idx="12">
                  <c:v>685</c:v>
                </c:pt>
                <c:pt idx="13">
                  <c:v>672</c:v>
                </c:pt>
                <c:pt idx="14">
                  <c:v>666</c:v>
                </c:pt>
                <c:pt idx="15">
                  <c:v>629</c:v>
                </c:pt>
                <c:pt idx="16">
                  <c:v>555</c:v>
                </c:pt>
                <c:pt idx="17">
                  <c:v>517</c:v>
                </c:pt>
                <c:pt idx="18">
                  <c:v>475</c:v>
                </c:pt>
                <c:pt idx="19">
                  <c:v>434</c:v>
                </c:pt>
                <c:pt idx="20">
                  <c:v>431</c:v>
                </c:pt>
                <c:pt idx="21">
                  <c:v>429</c:v>
                </c:pt>
                <c:pt idx="22">
                  <c:v>424</c:v>
                </c:pt>
                <c:pt idx="23">
                  <c:v>421</c:v>
                </c:pt>
                <c:pt idx="24">
                  <c:v>401</c:v>
                </c:pt>
                <c:pt idx="25">
                  <c:v>385</c:v>
                </c:pt>
                <c:pt idx="26">
                  <c:v>378</c:v>
                </c:pt>
                <c:pt idx="27">
                  <c:v>347</c:v>
                </c:pt>
                <c:pt idx="28">
                  <c:v>327</c:v>
                </c:pt>
                <c:pt idx="29">
                  <c:v>310</c:v>
                </c:pt>
                <c:pt idx="30">
                  <c:v>278</c:v>
                </c:pt>
                <c:pt idx="31">
                  <c:v>268</c:v>
                </c:pt>
                <c:pt idx="32">
                  <c:v>202</c:v>
                </c:pt>
                <c:pt idx="33">
                  <c:v>194</c:v>
                </c:pt>
                <c:pt idx="34">
                  <c:v>193</c:v>
                </c:pt>
                <c:pt idx="35">
                  <c:v>170</c:v>
                </c:pt>
                <c:pt idx="36">
                  <c:v>151</c:v>
                </c:pt>
                <c:pt idx="37">
                  <c:v>143</c:v>
                </c:pt>
                <c:pt idx="38">
                  <c:v>121</c:v>
                </c:pt>
                <c:pt idx="39">
                  <c:v>120</c:v>
                </c:pt>
                <c:pt idx="40">
                  <c:v>115</c:v>
                </c:pt>
                <c:pt idx="41">
                  <c:v>92</c:v>
                </c:pt>
                <c:pt idx="42">
                  <c:v>88</c:v>
                </c:pt>
                <c:pt idx="43">
                  <c:v>84</c:v>
                </c:pt>
                <c:pt idx="44">
                  <c:v>84</c:v>
                </c:pt>
                <c:pt idx="45">
                  <c:v>78</c:v>
                </c:pt>
                <c:pt idx="46">
                  <c:v>77</c:v>
                </c:pt>
                <c:pt idx="47">
                  <c:v>75</c:v>
                </c:pt>
                <c:pt idx="48">
                  <c:v>73</c:v>
                </c:pt>
                <c:pt idx="49">
                  <c:v>73</c:v>
                </c:pt>
                <c:pt idx="50">
                  <c:v>68</c:v>
                </c:pt>
                <c:pt idx="51">
                  <c:v>67</c:v>
                </c:pt>
                <c:pt idx="52">
                  <c:v>63</c:v>
                </c:pt>
                <c:pt idx="53">
                  <c:v>59</c:v>
                </c:pt>
                <c:pt idx="54">
                  <c:v>45</c:v>
                </c:pt>
                <c:pt idx="55">
                  <c:v>43</c:v>
                </c:pt>
                <c:pt idx="56">
                  <c:v>42</c:v>
                </c:pt>
                <c:pt idx="57">
                  <c:v>41</c:v>
                </c:pt>
                <c:pt idx="58">
                  <c:v>40</c:v>
                </c:pt>
                <c:pt idx="59">
                  <c:v>39</c:v>
                </c:pt>
                <c:pt idx="60">
                  <c:v>35</c:v>
                </c:pt>
                <c:pt idx="61">
                  <c:v>33</c:v>
                </c:pt>
                <c:pt idx="62">
                  <c:v>33</c:v>
                </c:pt>
                <c:pt idx="63">
                  <c:v>32</c:v>
                </c:pt>
                <c:pt idx="64">
                  <c:v>31</c:v>
                </c:pt>
                <c:pt idx="65">
                  <c:v>29</c:v>
                </c:pt>
                <c:pt idx="66">
                  <c:v>27</c:v>
                </c:pt>
                <c:pt idx="67">
                  <c:v>27</c:v>
                </c:pt>
                <c:pt idx="68">
                  <c:v>27</c:v>
                </c:pt>
                <c:pt idx="69">
                  <c:v>26</c:v>
                </c:pt>
                <c:pt idx="70">
                  <c:v>24</c:v>
                </c:pt>
                <c:pt idx="71">
                  <c:v>23</c:v>
                </c:pt>
                <c:pt idx="72">
                  <c:v>23</c:v>
                </c:pt>
                <c:pt idx="73">
                  <c:v>22</c:v>
                </c:pt>
                <c:pt idx="74">
                  <c:v>21</c:v>
                </c:pt>
                <c:pt idx="75">
                  <c:v>18</c:v>
                </c:pt>
                <c:pt idx="76">
                  <c:v>17</c:v>
                </c:pt>
                <c:pt idx="77">
                  <c:v>17</c:v>
                </c:pt>
                <c:pt idx="78">
                  <c:v>17</c:v>
                </c:pt>
                <c:pt idx="79">
                  <c:v>17</c:v>
                </c:pt>
                <c:pt idx="80">
                  <c:v>16</c:v>
                </c:pt>
                <c:pt idx="81">
                  <c:v>16</c:v>
                </c:pt>
                <c:pt idx="82">
                  <c:v>15</c:v>
                </c:pt>
                <c:pt idx="83">
                  <c:v>15</c:v>
                </c:pt>
                <c:pt idx="84">
                  <c:v>14</c:v>
                </c:pt>
                <c:pt idx="85">
                  <c:v>14</c:v>
                </c:pt>
                <c:pt idx="86">
                  <c:v>13</c:v>
                </c:pt>
                <c:pt idx="87">
                  <c:v>9</c:v>
                </c:pt>
                <c:pt idx="88">
                  <c:v>9</c:v>
                </c:pt>
                <c:pt idx="89">
                  <c:v>9</c:v>
                </c:pt>
                <c:pt idx="90">
                  <c:v>9</c:v>
                </c:pt>
                <c:pt idx="91">
                  <c:v>7</c:v>
                </c:pt>
                <c:pt idx="92">
                  <c:v>7</c:v>
                </c:pt>
                <c:pt idx="93">
                  <c:v>7</c:v>
                </c:pt>
                <c:pt idx="94">
                  <c:v>6</c:v>
                </c:pt>
                <c:pt idx="95">
                  <c:v>5</c:v>
                </c:pt>
                <c:pt idx="96">
                  <c:v>5</c:v>
                </c:pt>
                <c:pt idx="97">
                  <c:v>4</c:v>
                </c:pt>
                <c:pt idx="98">
                  <c:v>4</c:v>
                </c:pt>
                <c:pt idx="99">
                  <c:v>3</c:v>
                </c:pt>
                <c:pt idx="100">
                  <c:v>3</c:v>
                </c:pt>
                <c:pt idx="101">
                  <c:v>3</c:v>
                </c:pt>
                <c:pt idx="102">
                  <c:v>3</c:v>
                </c:pt>
                <c:pt idx="103">
                  <c:v>3</c:v>
                </c:pt>
                <c:pt idx="104">
                  <c:v>3</c:v>
                </c:pt>
                <c:pt idx="105">
                  <c:v>3</c:v>
                </c:pt>
                <c:pt idx="106">
                  <c:v>3</c:v>
                </c:pt>
                <c:pt idx="107">
                  <c:v>2</c:v>
                </c:pt>
                <c:pt idx="108">
                  <c:v>2</c:v>
                </c:pt>
                <c:pt idx="109">
                  <c:v>2</c:v>
                </c:pt>
                <c:pt idx="110">
                  <c:v>2</c:v>
                </c:pt>
                <c:pt idx="111">
                  <c:v>2</c:v>
                </c:pt>
                <c:pt idx="112">
                  <c:v>2</c:v>
                </c:pt>
                <c:pt idx="113">
                  <c:v>2</c:v>
                </c:pt>
                <c:pt idx="114">
                  <c:v>2</c:v>
                </c:pt>
                <c:pt idx="115">
                  <c:v>2</c:v>
                </c:pt>
                <c:pt idx="116">
                  <c:v>2</c:v>
                </c:pt>
                <c:pt idx="117">
                  <c:v>2</c:v>
                </c:pt>
                <c:pt idx="118">
                  <c:v>2</c:v>
                </c:pt>
                <c:pt idx="119">
                  <c:v>2</c:v>
                </c:pt>
                <c:pt idx="120">
                  <c:v>2</c:v>
                </c:pt>
                <c:pt idx="121">
                  <c:v>2</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numCache>
            </c:numRef>
          </c:val>
          <c:extLst>
            <c:ext xmlns:c16="http://schemas.microsoft.com/office/drawing/2014/chart" uri="{C3380CC4-5D6E-409C-BE32-E72D297353CC}">
              <c16:uniqueId val="{00000000-1E96-4668-8EE2-56EC2AFE70A3}"/>
            </c:ext>
          </c:extLst>
        </c:ser>
        <c:dLbls>
          <c:showLegendKey val="0"/>
          <c:showVal val="0"/>
          <c:showCatName val="0"/>
          <c:showSerName val="0"/>
          <c:showPercent val="0"/>
          <c:showBubbleSize val="0"/>
        </c:dLbls>
        <c:gapWidth val="219"/>
        <c:overlap val="-27"/>
        <c:axId val="515563888"/>
        <c:axId val="515564872"/>
      </c:barChart>
      <c:catAx>
        <c:axId val="515563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5564872"/>
        <c:crosses val="autoZero"/>
        <c:auto val="1"/>
        <c:lblAlgn val="ctr"/>
        <c:lblOffset val="100"/>
        <c:noMultiLvlLbl val="0"/>
      </c:catAx>
      <c:valAx>
        <c:axId val="515564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5563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a:t>
            </a:r>
            <a:r>
              <a:rPr lang="en-US" baseline="0"/>
              <a:t> 3 players with Max Medal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'3'!$B$1</c:f>
              <c:strCache>
                <c:ptCount val="1"/>
                <c:pt idx="0">
                  <c:v>Gold</c:v>
                </c:pt>
              </c:strCache>
            </c:strRef>
          </c:tx>
          <c:spPr>
            <a:solidFill>
              <a:schemeClr val="accent1"/>
            </a:solidFill>
            <a:ln>
              <a:noFill/>
            </a:ln>
            <a:effectLst/>
          </c:spPr>
          <c:invertIfNegative val="0"/>
          <c:cat>
            <c:strRef>
              <c:f>'3'!$A$2:$A$4</c:f>
              <c:strCache>
                <c:ptCount val="3"/>
                <c:pt idx="0">
                  <c:v>Armin Zggeler</c:v>
                </c:pt>
                <c:pt idx="1">
                  <c:v>Stephen Geoffrey "Steven" Redgrave</c:v>
                </c:pt>
                <c:pt idx="2">
                  <c:v>Charles Benedict "Ben" Ainslie</c:v>
                </c:pt>
              </c:strCache>
            </c:strRef>
          </c:cat>
          <c:val>
            <c:numRef>
              <c:f>'3'!$B$2:$B$4</c:f>
              <c:numCache>
                <c:formatCode>General</c:formatCode>
                <c:ptCount val="3"/>
                <c:pt idx="0">
                  <c:v>2</c:v>
                </c:pt>
                <c:pt idx="1">
                  <c:v>5</c:v>
                </c:pt>
                <c:pt idx="2">
                  <c:v>4</c:v>
                </c:pt>
              </c:numCache>
            </c:numRef>
          </c:val>
          <c:extLst>
            <c:ext xmlns:c16="http://schemas.microsoft.com/office/drawing/2014/chart" uri="{C3380CC4-5D6E-409C-BE32-E72D297353CC}">
              <c16:uniqueId val="{00000000-9784-4847-9A07-CFA7B1F28882}"/>
            </c:ext>
          </c:extLst>
        </c:ser>
        <c:ser>
          <c:idx val="1"/>
          <c:order val="1"/>
          <c:tx>
            <c:strRef>
              <c:f>'3'!$C$1</c:f>
              <c:strCache>
                <c:ptCount val="1"/>
                <c:pt idx="0">
                  <c:v>Silver</c:v>
                </c:pt>
              </c:strCache>
            </c:strRef>
          </c:tx>
          <c:spPr>
            <a:solidFill>
              <a:schemeClr val="accent2"/>
            </a:solidFill>
            <a:ln>
              <a:noFill/>
            </a:ln>
            <a:effectLst/>
          </c:spPr>
          <c:invertIfNegative val="0"/>
          <c:cat>
            <c:strRef>
              <c:f>'3'!$A$2:$A$4</c:f>
              <c:strCache>
                <c:ptCount val="3"/>
                <c:pt idx="0">
                  <c:v>Armin Zggeler</c:v>
                </c:pt>
                <c:pt idx="1">
                  <c:v>Stephen Geoffrey "Steven" Redgrave</c:v>
                </c:pt>
                <c:pt idx="2">
                  <c:v>Charles Benedict "Ben" Ainslie</c:v>
                </c:pt>
              </c:strCache>
            </c:strRef>
          </c:cat>
          <c:val>
            <c:numRef>
              <c:f>'3'!$C$2:$C$4</c:f>
              <c:numCache>
                <c:formatCode>General</c:formatCode>
                <c:ptCount val="3"/>
                <c:pt idx="0">
                  <c:v>1</c:v>
                </c:pt>
                <c:pt idx="1">
                  <c:v>0</c:v>
                </c:pt>
                <c:pt idx="2">
                  <c:v>1</c:v>
                </c:pt>
              </c:numCache>
            </c:numRef>
          </c:val>
          <c:extLst>
            <c:ext xmlns:c16="http://schemas.microsoft.com/office/drawing/2014/chart" uri="{C3380CC4-5D6E-409C-BE32-E72D297353CC}">
              <c16:uniqueId val="{00000001-9784-4847-9A07-CFA7B1F28882}"/>
            </c:ext>
          </c:extLst>
        </c:ser>
        <c:ser>
          <c:idx val="2"/>
          <c:order val="2"/>
          <c:tx>
            <c:strRef>
              <c:f>'3'!$D$1</c:f>
              <c:strCache>
                <c:ptCount val="1"/>
                <c:pt idx="0">
                  <c:v>Bronze</c:v>
                </c:pt>
              </c:strCache>
            </c:strRef>
          </c:tx>
          <c:spPr>
            <a:solidFill>
              <a:schemeClr val="accent3"/>
            </a:solidFill>
            <a:ln>
              <a:noFill/>
            </a:ln>
            <a:effectLst/>
          </c:spPr>
          <c:invertIfNegative val="0"/>
          <c:cat>
            <c:strRef>
              <c:f>'3'!$A$2:$A$4</c:f>
              <c:strCache>
                <c:ptCount val="3"/>
                <c:pt idx="0">
                  <c:v>Armin Zggeler</c:v>
                </c:pt>
                <c:pt idx="1">
                  <c:v>Stephen Geoffrey "Steven" Redgrave</c:v>
                </c:pt>
                <c:pt idx="2">
                  <c:v>Charles Benedict "Ben" Ainslie</c:v>
                </c:pt>
              </c:strCache>
            </c:strRef>
          </c:cat>
          <c:val>
            <c:numRef>
              <c:f>'3'!$D$2:$D$4</c:f>
              <c:numCache>
                <c:formatCode>General</c:formatCode>
                <c:ptCount val="3"/>
                <c:pt idx="0">
                  <c:v>3</c:v>
                </c:pt>
                <c:pt idx="1">
                  <c:v>0</c:v>
                </c:pt>
                <c:pt idx="2">
                  <c:v>0</c:v>
                </c:pt>
              </c:numCache>
            </c:numRef>
          </c:val>
          <c:extLst>
            <c:ext xmlns:c16="http://schemas.microsoft.com/office/drawing/2014/chart" uri="{C3380CC4-5D6E-409C-BE32-E72D297353CC}">
              <c16:uniqueId val="{00000002-9784-4847-9A07-CFA7B1F28882}"/>
            </c:ext>
          </c:extLst>
        </c:ser>
        <c:ser>
          <c:idx val="3"/>
          <c:order val="3"/>
          <c:tx>
            <c:strRef>
              <c:f>'3'!$E$1</c:f>
              <c:strCache>
                <c:ptCount val="1"/>
                <c:pt idx="0">
                  <c:v>Medals</c:v>
                </c:pt>
              </c:strCache>
            </c:strRef>
          </c:tx>
          <c:spPr>
            <a:solidFill>
              <a:schemeClr val="accent4"/>
            </a:solidFill>
            <a:ln>
              <a:noFill/>
            </a:ln>
            <a:effectLst/>
          </c:spPr>
          <c:invertIfNegative val="0"/>
          <c:cat>
            <c:strRef>
              <c:f>'3'!$A$2:$A$4</c:f>
              <c:strCache>
                <c:ptCount val="3"/>
                <c:pt idx="0">
                  <c:v>Armin Zggeler</c:v>
                </c:pt>
                <c:pt idx="1">
                  <c:v>Stephen Geoffrey "Steven" Redgrave</c:v>
                </c:pt>
                <c:pt idx="2">
                  <c:v>Charles Benedict "Ben" Ainslie</c:v>
                </c:pt>
              </c:strCache>
            </c:strRef>
          </c:cat>
          <c:val>
            <c:numRef>
              <c:f>'3'!$E$2:$E$4</c:f>
              <c:numCache>
                <c:formatCode>General</c:formatCode>
                <c:ptCount val="3"/>
                <c:pt idx="0">
                  <c:v>6</c:v>
                </c:pt>
                <c:pt idx="1">
                  <c:v>5</c:v>
                </c:pt>
                <c:pt idx="2">
                  <c:v>5</c:v>
                </c:pt>
              </c:numCache>
            </c:numRef>
          </c:val>
          <c:extLst>
            <c:ext xmlns:c16="http://schemas.microsoft.com/office/drawing/2014/chart" uri="{C3380CC4-5D6E-409C-BE32-E72D297353CC}">
              <c16:uniqueId val="{00000003-9784-4847-9A07-CFA7B1F28882}"/>
            </c:ext>
          </c:extLst>
        </c:ser>
        <c:dLbls>
          <c:showLegendKey val="0"/>
          <c:showVal val="0"/>
          <c:showCatName val="0"/>
          <c:showSerName val="0"/>
          <c:showPercent val="0"/>
          <c:showBubbleSize val="0"/>
        </c:dLbls>
        <c:gapWidth val="182"/>
        <c:axId val="404867192"/>
        <c:axId val="492843416"/>
      </c:barChart>
      <c:catAx>
        <c:axId val="404867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2843416"/>
        <c:crosses val="autoZero"/>
        <c:auto val="1"/>
        <c:lblAlgn val="ctr"/>
        <c:lblOffset val="100"/>
        <c:noMultiLvlLbl val="0"/>
      </c:catAx>
      <c:valAx>
        <c:axId val="492843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867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bg1">
          <a:lumMod val="75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'4'!$B$1</c:f>
              <c:strCache>
                <c:ptCount val="1"/>
                <c:pt idx="0">
                  <c:v>Country Participation</c:v>
                </c:pt>
              </c:strCache>
            </c:strRef>
          </c:tx>
          <c:spPr>
            <a:solidFill>
              <a:schemeClr val="accent1"/>
            </a:solidFill>
            <a:ln>
              <a:noFill/>
            </a:ln>
            <a:effectLst/>
          </c:spPr>
          <c:invertIfNegative val="0"/>
          <c:cat>
            <c:numRef>
              <c:f>'4'!$A$2:$A$36</c:f>
              <c:numCache>
                <c:formatCode>General</c:formatCode>
                <c:ptCount val="35"/>
                <c:pt idx="0">
                  <c:v>2016</c:v>
                </c:pt>
                <c:pt idx="1">
                  <c:v>2014</c:v>
                </c:pt>
                <c:pt idx="2">
                  <c:v>2012</c:v>
                </c:pt>
                <c:pt idx="3">
                  <c:v>2010</c:v>
                </c:pt>
                <c:pt idx="4">
                  <c:v>2008</c:v>
                </c:pt>
                <c:pt idx="5">
                  <c:v>2006</c:v>
                </c:pt>
                <c:pt idx="6">
                  <c:v>2004</c:v>
                </c:pt>
                <c:pt idx="7">
                  <c:v>2002</c:v>
                </c:pt>
                <c:pt idx="8">
                  <c:v>2000</c:v>
                </c:pt>
                <c:pt idx="9">
                  <c:v>1998</c:v>
                </c:pt>
                <c:pt idx="10">
                  <c:v>1996</c:v>
                </c:pt>
                <c:pt idx="11">
                  <c:v>1994</c:v>
                </c:pt>
                <c:pt idx="12">
                  <c:v>1992</c:v>
                </c:pt>
                <c:pt idx="13">
                  <c:v>1988</c:v>
                </c:pt>
                <c:pt idx="14">
                  <c:v>1984</c:v>
                </c:pt>
                <c:pt idx="15">
                  <c:v>1980</c:v>
                </c:pt>
                <c:pt idx="16">
                  <c:v>1976</c:v>
                </c:pt>
                <c:pt idx="17">
                  <c:v>1972</c:v>
                </c:pt>
                <c:pt idx="18">
                  <c:v>1968</c:v>
                </c:pt>
                <c:pt idx="19">
                  <c:v>1964</c:v>
                </c:pt>
                <c:pt idx="20">
                  <c:v>1960</c:v>
                </c:pt>
                <c:pt idx="21">
                  <c:v>1956</c:v>
                </c:pt>
                <c:pt idx="22">
                  <c:v>1952</c:v>
                </c:pt>
                <c:pt idx="23">
                  <c:v>1948</c:v>
                </c:pt>
                <c:pt idx="24">
                  <c:v>1936</c:v>
                </c:pt>
                <c:pt idx="25">
                  <c:v>1932</c:v>
                </c:pt>
                <c:pt idx="26">
                  <c:v>1928</c:v>
                </c:pt>
                <c:pt idx="27">
                  <c:v>1924</c:v>
                </c:pt>
                <c:pt idx="28">
                  <c:v>1920</c:v>
                </c:pt>
                <c:pt idx="29">
                  <c:v>1912</c:v>
                </c:pt>
                <c:pt idx="30">
                  <c:v>1908</c:v>
                </c:pt>
                <c:pt idx="31">
                  <c:v>1906</c:v>
                </c:pt>
                <c:pt idx="32">
                  <c:v>1904</c:v>
                </c:pt>
                <c:pt idx="33">
                  <c:v>1900</c:v>
                </c:pt>
                <c:pt idx="34">
                  <c:v>1896</c:v>
                </c:pt>
              </c:numCache>
            </c:numRef>
          </c:cat>
          <c:val>
            <c:numRef>
              <c:f>'4'!$B$2:$B$36</c:f>
              <c:numCache>
                <c:formatCode>General</c:formatCode>
                <c:ptCount val="35"/>
                <c:pt idx="0">
                  <c:v>210</c:v>
                </c:pt>
                <c:pt idx="1">
                  <c:v>88</c:v>
                </c:pt>
                <c:pt idx="2">
                  <c:v>209</c:v>
                </c:pt>
                <c:pt idx="3">
                  <c:v>84</c:v>
                </c:pt>
                <c:pt idx="4">
                  <c:v>210</c:v>
                </c:pt>
                <c:pt idx="5">
                  <c:v>83</c:v>
                </c:pt>
                <c:pt idx="6">
                  <c:v>209</c:v>
                </c:pt>
                <c:pt idx="7">
                  <c:v>82</c:v>
                </c:pt>
                <c:pt idx="8">
                  <c:v>208</c:v>
                </c:pt>
                <c:pt idx="9">
                  <c:v>77</c:v>
                </c:pt>
                <c:pt idx="10">
                  <c:v>205</c:v>
                </c:pt>
                <c:pt idx="11">
                  <c:v>73</c:v>
                </c:pt>
                <c:pt idx="12">
                  <c:v>187</c:v>
                </c:pt>
                <c:pt idx="13">
                  <c:v>182</c:v>
                </c:pt>
                <c:pt idx="14">
                  <c:v>158</c:v>
                </c:pt>
                <c:pt idx="15">
                  <c:v>97</c:v>
                </c:pt>
                <c:pt idx="16">
                  <c:v>98</c:v>
                </c:pt>
                <c:pt idx="17">
                  <c:v>123</c:v>
                </c:pt>
                <c:pt idx="18">
                  <c:v>115</c:v>
                </c:pt>
                <c:pt idx="19">
                  <c:v>99</c:v>
                </c:pt>
                <c:pt idx="20">
                  <c:v>89</c:v>
                </c:pt>
                <c:pt idx="21">
                  <c:v>77</c:v>
                </c:pt>
                <c:pt idx="22">
                  <c:v>70</c:v>
                </c:pt>
                <c:pt idx="23">
                  <c:v>63</c:v>
                </c:pt>
                <c:pt idx="24">
                  <c:v>51</c:v>
                </c:pt>
                <c:pt idx="25">
                  <c:v>47</c:v>
                </c:pt>
                <c:pt idx="26">
                  <c:v>47</c:v>
                </c:pt>
                <c:pt idx="27">
                  <c:v>47</c:v>
                </c:pt>
                <c:pt idx="28">
                  <c:v>33</c:v>
                </c:pt>
                <c:pt idx="29">
                  <c:v>31</c:v>
                </c:pt>
                <c:pt idx="30">
                  <c:v>24</c:v>
                </c:pt>
                <c:pt idx="31">
                  <c:v>23</c:v>
                </c:pt>
                <c:pt idx="32">
                  <c:v>14</c:v>
                </c:pt>
                <c:pt idx="33">
                  <c:v>32</c:v>
                </c:pt>
                <c:pt idx="34">
                  <c:v>12</c:v>
                </c:pt>
              </c:numCache>
            </c:numRef>
          </c:val>
          <c:extLst>
            <c:ext xmlns:c16="http://schemas.microsoft.com/office/drawing/2014/chart" uri="{C3380CC4-5D6E-409C-BE32-E72D297353CC}">
              <c16:uniqueId val="{00000000-2BA7-4F58-B784-F930B4DFB55E}"/>
            </c:ext>
          </c:extLst>
        </c:ser>
        <c:dLbls>
          <c:showLegendKey val="0"/>
          <c:showVal val="0"/>
          <c:showCatName val="0"/>
          <c:showSerName val="0"/>
          <c:showPercent val="0"/>
          <c:showBubbleSize val="0"/>
        </c:dLbls>
        <c:gapWidth val="219"/>
        <c:overlap val="-27"/>
        <c:axId val="514140200"/>
        <c:axId val="514139544"/>
      </c:barChart>
      <c:catAx>
        <c:axId val="514140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139544"/>
        <c:crosses val="autoZero"/>
        <c:auto val="1"/>
        <c:lblAlgn val="ctr"/>
        <c:lblOffset val="100"/>
        <c:noMultiLvlLbl val="0"/>
      </c:catAx>
      <c:valAx>
        <c:axId val="514139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140200"/>
        <c:crosses val="autoZero"/>
        <c:crossBetween val="between"/>
      </c:valAx>
      <c:spPr>
        <a:noFill/>
        <a:ln>
          <a:noFill/>
        </a:ln>
        <a:effectLst/>
      </c:spPr>
    </c:plotArea>
    <c:plotVisOnly val="1"/>
    <c:dispBlanksAs val="gap"/>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'5'!$B$1</c:f>
              <c:strCache>
                <c:ptCount val="1"/>
                <c:pt idx="0">
                  <c:v>Event Participation</c:v>
                </c:pt>
              </c:strCache>
            </c:strRef>
          </c:tx>
          <c:spPr>
            <a:solidFill>
              <a:schemeClr val="accent1"/>
            </a:solidFill>
            <a:ln>
              <a:noFill/>
            </a:ln>
            <a:effectLst/>
          </c:spPr>
          <c:invertIfNegative val="0"/>
          <c:cat>
            <c:numRef>
              <c:f>'5'!$A$2:$A$36</c:f>
              <c:numCache>
                <c:formatCode>General</c:formatCode>
                <c:ptCount val="35"/>
                <c:pt idx="0">
                  <c:v>2016</c:v>
                </c:pt>
                <c:pt idx="1">
                  <c:v>2014</c:v>
                </c:pt>
                <c:pt idx="2">
                  <c:v>2012</c:v>
                </c:pt>
                <c:pt idx="3">
                  <c:v>2010</c:v>
                </c:pt>
                <c:pt idx="4">
                  <c:v>2008</c:v>
                </c:pt>
                <c:pt idx="5">
                  <c:v>2006</c:v>
                </c:pt>
                <c:pt idx="6">
                  <c:v>2004</c:v>
                </c:pt>
                <c:pt idx="7">
                  <c:v>2002</c:v>
                </c:pt>
                <c:pt idx="8">
                  <c:v>2000</c:v>
                </c:pt>
                <c:pt idx="9">
                  <c:v>1998</c:v>
                </c:pt>
                <c:pt idx="10">
                  <c:v>1996</c:v>
                </c:pt>
                <c:pt idx="11">
                  <c:v>1994</c:v>
                </c:pt>
                <c:pt idx="12">
                  <c:v>1992</c:v>
                </c:pt>
                <c:pt idx="13">
                  <c:v>1988</c:v>
                </c:pt>
                <c:pt idx="14">
                  <c:v>1984</c:v>
                </c:pt>
                <c:pt idx="15">
                  <c:v>1980</c:v>
                </c:pt>
                <c:pt idx="16">
                  <c:v>1976</c:v>
                </c:pt>
                <c:pt idx="17">
                  <c:v>1972</c:v>
                </c:pt>
                <c:pt idx="18">
                  <c:v>1968</c:v>
                </c:pt>
                <c:pt idx="19">
                  <c:v>1964</c:v>
                </c:pt>
                <c:pt idx="20">
                  <c:v>1960</c:v>
                </c:pt>
                <c:pt idx="21">
                  <c:v>1956</c:v>
                </c:pt>
                <c:pt idx="22">
                  <c:v>1952</c:v>
                </c:pt>
                <c:pt idx="23">
                  <c:v>1948</c:v>
                </c:pt>
                <c:pt idx="24">
                  <c:v>1936</c:v>
                </c:pt>
                <c:pt idx="25">
                  <c:v>1932</c:v>
                </c:pt>
                <c:pt idx="26">
                  <c:v>1928</c:v>
                </c:pt>
                <c:pt idx="27">
                  <c:v>1924</c:v>
                </c:pt>
                <c:pt idx="28">
                  <c:v>1920</c:v>
                </c:pt>
                <c:pt idx="29">
                  <c:v>1912</c:v>
                </c:pt>
                <c:pt idx="30">
                  <c:v>1908</c:v>
                </c:pt>
                <c:pt idx="31">
                  <c:v>1906</c:v>
                </c:pt>
                <c:pt idx="32">
                  <c:v>1904</c:v>
                </c:pt>
                <c:pt idx="33">
                  <c:v>1900</c:v>
                </c:pt>
                <c:pt idx="34">
                  <c:v>1896</c:v>
                </c:pt>
              </c:numCache>
            </c:numRef>
          </c:cat>
          <c:val>
            <c:numRef>
              <c:f>'5'!$B$2:$B$36</c:f>
              <c:numCache>
                <c:formatCode>General</c:formatCode>
                <c:ptCount val="35"/>
                <c:pt idx="0">
                  <c:v>297</c:v>
                </c:pt>
                <c:pt idx="1">
                  <c:v>89</c:v>
                </c:pt>
                <c:pt idx="2">
                  <c:v>295</c:v>
                </c:pt>
                <c:pt idx="3">
                  <c:v>78</c:v>
                </c:pt>
                <c:pt idx="4">
                  <c:v>285</c:v>
                </c:pt>
                <c:pt idx="5">
                  <c:v>79</c:v>
                </c:pt>
                <c:pt idx="6">
                  <c:v>284</c:v>
                </c:pt>
                <c:pt idx="7">
                  <c:v>73</c:v>
                </c:pt>
                <c:pt idx="8">
                  <c:v>281</c:v>
                </c:pt>
                <c:pt idx="9">
                  <c:v>64</c:v>
                </c:pt>
                <c:pt idx="10">
                  <c:v>254</c:v>
                </c:pt>
                <c:pt idx="11">
                  <c:v>54</c:v>
                </c:pt>
                <c:pt idx="12">
                  <c:v>290</c:v>
                </c:pt>
                <c:pt idx="13">
                  <c:v>263</c:v>
                </c:pt>
                <c:pt idx="14">
                  <c:v>242</c:v>
                </c:pt>
                <c:pt idx="15">
                  <c:v>224</c:v>
                </c:pt>
                <c:pt idx="16">
                  <c:v>220</c:v>
                </c:pt>
                <c:pt idx="17">
                  <c:v>211</c:v>
                </c:pt>
                <c:pt idx="18">
                  <c:v>190</c:v>
                </c:pt>
                <c:pt idx="19">
                  <c:v>180</c:v>
                </c:pt>
                <c:pt idx="20">
                  <c:v>162</c:v>
                </c:pt>
                <c:pt idx="21">
                  <c:v>157</c:v>
                </c:pt>
                <c:pt idx="22">
                  <c:v>153</c:v>
                </c:pt>
                <c:pt idx="23">
                  <c:v>162</c:v>
                </c:pt>
                <c:pt idx="24">
                  <c:v>155</c:v>
                </c:pt>
                <c:pt idx="25">
                  <c:v>140</c:v>
                </c:pt>
                <c:pt idx="26">
                  <c:v>124</c:v>
                </c:pt>
                <c:pt idx="27">
                  <c:v>133</c:v>
                </c:pt>
                <c:pt idx="28">
                  <c:v>146</c:v>
                </c:pt>
                <c:pt idx="29">
                  <c:v>91</c:v>
                </c:pt>
                <c:pt idx="30">
                  <c:v>104</c:v>
                </c:pt>
                <c:pt idx="31">
                  <c:v>69</c:v>
                </c:pt>
                <c:pt idx="32">
                  <c:v>73</c:v>
                </c:pt>
                <c:pt idx="33">
                  <c:v>75</c:v>
                </c:pt>
                <c:pt idx="34">
                  <c:v>39</c:v>
                </c:pt>
              </c:numCache>
            </c:numRef>
          </c:val>
          <c:extLst>
            <c:ext xmlns:c16="http://schemas.microsoft.com/office/drawing/2014/chart" uri="{C3380CC4-5D6E-409C-BE32-E72D297353CC}">
              <c16:uniqueId val="{00000000-1979-4066-8812-EEFB304FBCA7}"/>
            </c:ext>
          </c:extLst>
        </c:ser>
        <c:dLbls>
          <c:showLegendKey val="0"/>
          <c:showVal val="0"/>
          <c:showCatName val="0"/>
          <c:showSerName val="0"/>
          <c:showPercent val="0"/>
          <c:showBubbleSize val="0"/>
        </c:dLbls>
        <c:gapWidth val="219"/>
        <c:overlap val="-27"/>
        <c:axId val="541122152"/>
        <c:axId val="541118872"/>
      </c:barChart>
      <c:catAx>
        <c:axId val="541122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1118872"/>
        <c:crosses val="autoZero"/>
        <c:auto val="1"/>
        <c:lblAlgn val="ctr"/>
        <c:lblOffset val="100"/>
        <c:noMultiLvlLbl val="0"/>
      </c:catAx>
      <c:valAx>
        <c:axId val="541118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1122152"/>
        <c:crosses val="autoZero"/>
        <c:crossBetween val="between"/>
      </c:valAx>
      <c:spPr>
        <a:noFill/>
        <a:ln>
          <a:noFill/>
        </a:ln>
        <a:effectLst/>
      </c:spPr>
    </c:plotArea>
    <c:plotVisOnly val="1"/>
    <c:dispBlanksAs val="gap"/>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'6'!$B$1</c:f>
              <c:strCache>
                <c:ptCount val="1"/>
                <c:pt idx="0">
                  <c:v>% Male</c:v>
                </c:pt>
              </c:strCache>
            </c:strRef>
          </c:tx>
          <c:spPr>
            <a:solidFill>
              <a:schemeClr val="accent1"/>
            </a:solidFill>
            <a:ln w="19050">
              <a:solidFill>
                <a:schemeClr val="lt1"/>
              </a:solidFill>
            </a:ln>
            <a:effectLst/>
          </c:spPr>
          <c:invertIfNegative val="0"/>
          <c:cat>
            <c:numRef>
              <c:f>'6'!$A$2:$A$36</c:f>
              <c:numCache>
                <c:formatCode>General</c:formatCode>
                <c:ptCount val="35"/>
                <c:pt idx="0">
                  <c:v>2016</c:v>
                </c:pt>
                <c:pt idx="1">
                  <c:v>2014</c:v>
                </c:pt>
                <c:pt idx="2">
                  <c:v>2012</c:v>
                </c:pt>
                <c:pt idx="3">
                  <c:v>2010</c:v>
                </c:pt>
                <c:pt idx="4">
                  <c:v>2008</c:v>
                </c:pt>
                <c:pt idx="5">
                  <c:v>2006</c:v>
                </c:pt>
                <c:pt idx="6">
                  <c:v>2004</c:v>
                </c:pt>
                <c:pt idx="7">
                  <c:v>2002</c:v>
                </c:pt>
                <c:pt idx="8">
                  <c:v>2000</c:v>
                </c:pt>
                <c:pt idx="9">
                  <c:v>1998</c:v>
                </c:pt>
                <c:pt idx="10">
                  <c:v>1996</c:v>
                </c:pt>
                <c:pt idx="11">
                  <c:v>1994</c:v>
                </c:pt>
                <c:pt idx="12">
                  <c:v>1992</c:v>
                </c:pt>
                <c:pt idx="13">
                  <c:v>1988</c:v>
                </c:pt>
                <c:pt idx="14">
                  <c:v>1984</c:v>
                </c:pt>
                <c:pt idx="15">
                  <c:v>1980</c:v>
                </c:pt>
                <c:pt idx="16">
                  <c:v>1976</c:v>
                </c:pt>
                <c:pt idx="17">
                  <c:v>1972</c:v>
                </c:pt>
                <c:pt idx="18">
                  <c:v>1968</c:v>
                </c:pt>
                <c:pt idx="19">
                  <c:v>1964</c:v>
                </c:pt>
                <c:pt idx="20">
                  <c:v>1960</c:v>
                </c:pt>
                <c:pt idx="21">
                  <c:v>1956</c:v>
                </c:pt>
                <c:pt idx="22">
                  <c:v>1952</c:v>
                </c:pt>
                <c:pt idx="23">
                  <c:v>1948</c:v>
                </c:pt>
                <c:pt idx="24">
                  <c:v>1936</c:v>
                </c:pt>
                <c:pt idx="25">
                  <c:v>1932</c:v>
                </c:pt>
                <c:pt idx="26">
                  <c:v>1928</c:v>
                </c:pt>
                <c:pt idx="27">
                  <c:v>1924</c:v>
                </c:pt>
                <c:pt idx="28">
                  <c:v>1920</c:v>
                </c:pt>
                <c:pt idx="29">
                  <c:v>1912</c:v>
                </c:pt>
                <c:pt idx="30">
                  <c:v>1908</c:v>
                </c:pt>
                <c:pt idx="31">
                  <c:v>1906</c:v>
                </c:pt>
                <c:pt idx="32">
                  <c:v>1904</c:v>
                </c:pt>
                <c:pt idx="33">
                  <c:v>1900</c:v>
                </c:pt>
                <c:pt idx="34">
                  <c:v>1896</c:v>
                </c:pt>
              </c:numCache>
            </c:numRef>
          </c:cat>
          <c:val>
            <c:numRef>
              <c:f>'6'!$B$2:$B$36</c:f>
              <c:numCache>
                <c:formatCode>General</c:formatCode>
                <c:ptCount val="35"/>
                <c:pt idx="0">
                  <c:v>54.97</c:v>
                </c:pt>
                <c:pt idx="1">
                  <c:v>59.85</c:v>
                </c:pt>
                <c:pt idx="2">
                  <c:v>55.75</c:v>
                </c:pt>
                <c:pt idx="3">
                  <c:v>59.27</c:v>
                </c:pt>
                <c:pt idx="4">
                  <c:v>57.71</c:v>
                </c:pt>
                <c:pt idx="5">
                  <c:v>61.71</c:v>
                </c:pt>
                <c:pt idx="6">
                  <c:v>59.27</c:v>
                </c:pt>
                <c:pt idx="7">
                  <c:v>63.07</c:v>
                </c:pt>
                <c:pt idx="8">
                  <c:v>61.79</c:v>
                </c:pt>
                <c:pt idx="9">
                  <c:v>63.79</c:v>
                </c:pt>
                <c:pt idx="10">
                  <c:v>65.98</c:v>
                </c:pt>
                <c:pt idx="11">
                  <c:v>69.97</c:v>
                </c:pt>
                <c:pt idx="12">
                  <c:v>71.3</c:v>
                </c:pt>
                <c:pt idx="13">
                  <c:v>74.540000000000006</c:v>
                </c:pt>
                <c:pt idx="14">
                  <c:v>77.12</c:v>
                </c:pt>
                <c:pt idx="15">
                  <c:v>78.55</c:v>
                </c:pt>
                <c:pt idx="16">
                  <c:v>79.31</c:v>
                </c:pt>
                <c:pt idx="17">
                  <c:v>84.41</c:v>
                </c:pt>
                <c:pt idx="18">
                  <c:v>85.2</c:v>
                </c:pt>
                <c:pt idx="19">
                  <c:v>85.87</c:v>
                </c:pt>
                <c:pt idx="20">
                  <c:v>87.42</c:v>
                </c:pt>
                <c:pt idx="21">
                  <c:v>87.62</c:v>
                </c:pt>
                <c:pt idx="22">
                  <c:v>88.81</c:v>
                </c:pt>
                <c:pt idx="23">
                  <c:v>89.68</c:v>
                </c:pt>
                <c:pt idx="24">
                  <c:v>91.42</c:v>
                </c:pt>
                <c:pt idx="25">
                  <c:v>89.79</c:v>
                </c:pt>
                <c:pt idx="26">
                  <c:v>90.82</c:v>
                </c:pt>
                <c:pt idx="27">
                  <c:v>95.26</c:v>
                </c:pt>
                <c:pt idx="28">
                  <c:v>97.09</c:v>
                </c:pt>
                <c:pt idx="29">
                  <c:v>97.8</c:v>
                </c:pt>
                <c:pt idx="30">
                  <c:v>97.83</c:v>
                </c:pt>
                <c:pt idx="31">
                  <c:v>99.29</c:v>
                </c:pt>
                <c:pt idx="32">
                  <c:v>99.08</c:v>
                </c:pt>
                <c:pt idx="33">
                  <c:v>98.12</c:v>
                </c:pt>
                <c:pt idx="34">
                  <c:v>100</c:v>
                </c:pt>
              </c:numCache>
            </c:numRef>
          </c:val>
          <c:extLst>
            <c:ext xmlns:c16="http://schemas.microsoft.com/office/drawing/2014/chart" uri="{C3380CC4-5D6E-409C-BE32-E72D297353CC}">
              <c16:uniqueId val="{00000000-72FE-4962-BF31-B683FD55A0DB}"/>
            </c:ext>
          </c:extLst>
        </c:ser>
        <c:ser>
          <c:idx val="1"/>
          <c:order val="1"/>
          <c:tx>
            <c:strRef>
              <c:f>'6'!$C$1</c:f>
              <c:strCache>
                <c:ptCount val="1"/>
                <c:pt idx="0">
                  <c:v>% Female</c:v>
                </c:pt>
              </c:strCache>
            </c:strRef>
          </c:tx>
          <c:spPr>
            <a:solidFill>
              <a:schemeClr val="accent2"/>
            </a:solidFill>
            <a:ln w="19050">
              <a:solidFill>
                <a:schemeClr val="lt1"/>
              </a:solidFill>
            </a:ln>
            <a:effectLst/>
          </c:spPr>
          <c:invertIfNegative val="0"/>
          <c:cat>
            <c:numRef>
              <c:f>'6'!$A$2:$A$36</c:f>
              <c:numCache>
                <c:formatCode>General</c:formatCode>
                <c:ptCount val="35"/>
                <c:pt idx="0">
                  <c:v>2016</c:v>
                </c:pt>
                <c:pt idx="1">
                  <c:v>2014</c:v>
                </c:pt>
                <c:pt idx="2">
                  <c:v>2012</c:v>
                </c:pt>
                <c:pt idx="3">
                  <c:v>2010</c:v>
                </c:pt>
                <c:pt idx="4">
                  <c:v>2008</c:v>
                </c:pt>
                <c:pt idx="5">
                  <c:v>2006</c:v>
                </c:pt>
                <c:pt idx="6">
                  <c:v>2004</c:v>
                </c:pt>
                <c:pt idx="7">
                  <c:v>2002</c:v>
                </c:pt>
                <c:pt idx="8">
                  <c:v>2000</c:v>
                </c:pt>
                <c:pt idx="9">
                  <c:v>1998</c:v>
                </c:pt>
                <c:pt idx="10">
                  <c:v>1996</c:v>
                </c:pt>
                <c:pt idx="11">
                  <c:v>1994</c:v>
                </c:pt>
                <c:pt idx="12">
                  <c:v>1992</c:v>
                </c:pt>
                <c:pt idx="13">
                  <c:v>1988</c:v>
                </c:pt>
                <c:pt idx="14">
                  <c:v>1984</c:v>
                </c:pt>
                <c:pt idx="15">
                  <c:v>1980</c:v>
                </c:pt>
                <c:pt idx="16">
                  <c:v>1976</c:v>
                </c:pt>
                <c:pt idx="17">
                  <c:v>1972</c:v>
                </c:pt>
                <c:pt idx="18">
                  <c:v>1968</c:v>
                </c:pt>
                <c:pt idx="19">
                  <c:v>1964</c:v>
                </c:pt>
                <c:pt idx="20">
                  <c:v>1960</c:v>
                </c:pt>
                <c:pt idx="21">
                  <c:v>1956</c:v>
                </c:pt>
                <c:pt idx="22">
                  <c:v>1952</c:v>
                </c:pt>
                <c:pt idx="23">
                  <c:v>1948</c:v>
                </c:pt>
                <c:pt idx="24">
                  <c:v>1936</c:v>
                </c:pt>
                <c:pt idx="25">
                  <c:v>1932</c:v>
                </c:pt>
                <c:pt idx="26">
                  <c:v>1928</c:v>
                </c:pt>
                <c:pt idx="27">
                  <c:v>1924</c:v>
                </c:pt>
                <c:pt idx="28">
                  <c:v>1920</c:v>
                </c:pt>
                <c:pt idx="29">
                  <c:v>1912</c:v>
                </c:pt>
                <c:pt idx="30">
                  <c:v>1908</c:v>
                </c:pt>
                <c:pt idx="31">
                  <c:v>1906</c:v>
                </c:pt>
                <c:pt idx="32">
                  <c:v>1904</c:v>
                </c:pt>
                <c:pt idx="33">
                  <c:v>1900</c:v>
                </c:pt>
                <c:pt idx="34">
                  <c:v>1896</c:v>
                </c:pt>
              </c:numCache>
            </c:numRef>
          </c:cat>
          <c:val>
            <c:numRef>
              <c:f>'6'!$C$2:$C$36</c:f>
              <c:numCache>
                <c:formatCode>General</c:formatCode>
                <c:ptCount val="35"/>
                <c:pt idx="0">
                  <c:v>45.03</c:v>
                </c:pt>
                <c:pt idx="1">
                  <c:v>40.15</c:v>
                </c:pt>
                <c:pt idx="2">
                  <c:v>44.25</c:v>
                </c:pt>
                <c:pt idx="3">
                  <c:v>40.729999999999997</c:v>
                </c:pt>
                <c:pt idx="4">
                  <c:v>42.29</c:v>
                </c:pt>
                <c:pt idx="5">
                  <c:v>38.29</c:v>
                </c:pt>
                <c:pt idx="6">
                  <c:v>40.729999999999997</c:v>
                </c:pt>
                <c:pt idx="7">
                  <c:v>36.93</c:v>
                </c:pt>
                <c:pt idx="8">
                  <c:v>38.21</c:v>
                </c:pt>
                <c:pt idx="9">
                  <c:v>36.21</c:v>
                </c:pt>
                <c:pt idx="10">
                  <c:v>34.020000000000003</c:v>
                </c:pt>
                <c:pt idx="11">
                  <c:v>30.03</c:v>
                </c:pt>
                <c:pt idx="12">
                  <c:v>28.7</c:v>
                </c:pt>
                <c:pt idx="13">
                  <c:v>25.46</c:v>
                </c:pt>
                <c:pt idx="14">
                  <c:v>22.88</c:v>
                </c:pt>
                <c:pt idx="15">
                  <c:v>21.45</c:v>
                </c:pt>
                <c:pt idx="16">
                  <c:v>20.69</c:v>
                </c:pt>
                <c:pt idx="17">
                  <c:v>15.59</c:v>
                </c:pt>
                <c:pt idx="18">
                  <c:v>14.8</c:v>
                </c:pt>
                <c:pt idx="19">
                  <c:v>14.13</c:v>
                </c:pt>
                <c:pt idx="20">
                  <c:v>12.58</c:v>
                </c:pt>
                <c:pt idx="21">
                  <c:v>12.38</c:v>
                </c:pt>
                <c:pt idx="22">
                  <c:v>11.19</c:v>
                </c:pt>
                <c:pt idx="23">
                  <c:v>10.32</c:v>
                </c:pt>
                <c:pt idx="24">
                  <c:v>8.58</c:v>
                </c:pt>
                <c:pt idx="25">
                  <c:v>10.210000000000001</c:v>
                </c:pt>
                <c:pt idx="26">
                  <c:v>9.18</c:v>
                </c:pt>
                <c:pt idx="27">
                  <c:v>4.74</c:v>
                </c:pt>
                <c:pt idx="28">
                  <c:v>2.91</c:v>
                </c:pt>
                <c:pt idx="29">
                  <c:v>2.2000000000000002</c:v>
                </c:pt>
                <c:pt idx="30">
                  <c:v>2.17</c:v>
                </c:pt>
                <c:pt idx="31">
                  <c:v>0.71</c:v>
                </c:pt>
                <c:pt idx="32">
                  <c:v>0.92</c:v>
                </c:pt>
                <c:pt idx="33">
                  <c:v>1.88</c:v>
                </c:pt>
                <c:pt idx="34">
                  <c:v>0</c:v>
                </c:pt>
              </c:numCache>
            </c:numRef>
          </c:val>
          <c:extLst>
            <c:ext xmlns:c16="http://schemas.microsoft.com/office/drawing/2014/chart" uri="{C3380CC4-5D6E-409C-BE32-E72D297353CC}">
              <c16:uniqueId val="{00000001-72FE-4962-BF31-B683FD55A0DB}"/>
            </c:ext>
          </c:extLst>
        </c:ser>
        <c:dLbls>
          <c:showLegendKey val="0"/>
          <c:showVal val="0"/>
          <c:showCatName val="0"/>
          <c:showSerName val="0"/>
          <c:showPercent val="0"/>
          <c:showBubbleSize val="0"/>
        </c:dLbls>
        <c:gapWidth val="150"/>
        <c:axId val="407963880"/>
        <c:axId val="407965848"/>
      </c:barChart>
      <c:catAx>
        <c:axId val="407963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965848"/>
        <c:crosses val="autoZero"/>
        <c:auto val="1"/>
        <c:lblAlgn val="ctr"/>
        <c:lblOffset val="100"/>
        <c:noMultiLvlLbl val="0"/>
      </c:catAx>
      <c:valAx>
        <c:axId val="407965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963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'7'!$C$1</c:f>
              <c:strCache>
                <c:ptCount val="1"/>
                <c:pt idx="0">
                  <c:v>Number of sports</c:v>
                </c:pt>
              </c:strCache>
            </c:strRef>
          </c:tx>
          <c:spPr>
            <a:solidFill>
              <a:schemeClr val="accent1"/>
            </a:solidFill>
            <a:ln>
              <a:noFill/>
            </a:ln>
            <a:effectLst/>
          </c:spPr>
          <c:invertIfNegative val="0"/>
          <c:cat>
            <c:numRef>
              <c:f>'7'!$B$2:$B$36</c:f>
              <c:numCache>
                <c:formatCode>General</c:formatCode>
                <c:ptCount val="35"/>
                <c:pt idx="0">
                  <c:v>2016</c:v>
                </c:pt>
                <c:pt idx="1">
                  <c:v>2014</c:v>
                </c:pt>
                <c:pt idx="2">
                  <c:v>2012</c:v>
                </c:pt>
                <c:pt idx="3">
                  <c:v>2010</c:v>
                </c:pt>
                <c:pt idx="4">
                  <c:v>2008</c:v>
                </c:pt>
                <c:pt idx="5">
                  <c:v>2006</c:v>
                </c:pt>
                <c:pt idx="6">
                  <c:v>2004</c:v>
                </c:pt>
                <c:pt idx="7">
                  <c:v>2002</c:v>
                </c:pt>
                <c:pt idx="8">
                  <c:v>2000</c:v>
                </c:pt>
                <c:pt idx="9">
                  <c:v>1998</c:v>
                </c:pt>
                <c:pt idx="10">
                  <c:v>1996</c:v>
                </c:pt>
                <c:pt idx="11">
                  <c:v>1994</c:v>
                </c:pt>
                <c:pt idx="12">
                  <c:v>1992</c:v>
                </c:pt>
                <c:pt idx="13">
                  <c:v>1988</c:v>
                </c:pt>
                <c:pt idx="14">
                  <c:v>1984</c:v>
                </c:pt>
                <c:pt idx="15">
                  <c:v>1980</c:v>
                </c:pt>
                <c:pt idx="16">
                  <c:v>1976</c:v>
                </c:pt>
                <c:pt idx="17">
                  <c:v>1972</c:v>
                </c:pt>
                <c:pt idx="18">
                  <c:v>1968</c:v>
                </c:pt>
                <c:pt idx="19">
                  <c:v>1964</c:v>
                </c:pt>
                <c:pt idx="20">
                  <c:v>1960</c:v>
                </c:pt>
                <c:pt idx="21">
                  <c:v>1956</c:v>
                </c:pt>
                <c:pt idx="22">
                  <c:v>1952</c:v>
                </c:pt>
                <c:pt idx="23">
                  <c:v>1948</c:v>
                </c:pt>
                <c:pt idx="24">
                  <c:v>1936</c:v>
                </c:pt>
                <c:pt idx="25">
                  <c:v>1932</c:v>
                </c:pt>
                <c:pt idx="26">
                  <c:v>1928</c:v>
                </c:pt>
                <c:pt idx="27">
                  <c:v>1924</c:v>
                </c:pt>
                <c:pt idx="28">
                  <c:v>1920</c:v>
                </c:pt>
                <c:pt idx="29">
                  <c:v>1912</c:v>
                </c:pt>
                <c:pt idx="30">
                  <c:v>1908</c:v>
                </c:pt>
                <c:pt idx="31">
                  <c:v>1906</c:v>
                </c:pt>
                <c:pt idx="32">
                  <c:v>1904</c:v>
                </c:pt>
                <c:pt idx="33">
                  <c:v>1900</c:v>
                </c:pt>
                <c:pt idx="34">
                  <c:v>1896</c:v>
                </c:pt>
              </c:numCache>
            </c:numRef>
          </c:cat>
          <c:val>
            <c:numRef>
              <c:f>'7'!$C$2:$C$36</c:f>
              <c:numCache>
                <c:formatCode>General</c:formatCode>
                <c:ptCount val="35"/>
                <c:pt idx="0">
                  <c:v>36</c:v>
                </c:pt>
                <c:pt idx="1">
                  <c:v>17</c:v>
                </c:pt>
                <c:pt idx="2">
                  <c:v>33</c:v>
                </c:pt>
                <c:pt idx="3">
                  <c:v>17</c:v>
                </c:pt>
                <c:pt idx="4">
                  <c:v>36</c:v>
                </c:pt>
                <c:pt idx="5">
                  <c:v>17</c:v>
                </c:pt>
                <c:pt idx="6">
                  <c:v>38</c:v>
                </c:pt>
                <c:pt idx="7">
                  <c:v>17</c:v>
                </c:pt>
                <c:pt idx="8">
                  <c:v>38</c:v>
                </c:pt>
                <c:pt idx="9">
                  <c:v>18</c:v>
                </c:pt>
                <c:pt idx="10">
                  <c:v>34</c:v>
                </c:pt>
                <c:pt idx="11">
                  <c:v>16</c:v>
                </c:pt>
                <c:pt idx="12">
                  <c:v>42</c:v>
                </c:pt>
                <c:pt idx="13">
                  <c:v>39</c:v>
                </c:pt>
                <c:pt idx="14">
                  <c:v>37</c:v>
                </c:pt>
                <c:pt idx="15">
                  <c:v>34</c:v>
                </c:pt>
                <c:pt idx="16">
                  <c:v>33</c:v>
                </c:pt>
                <c:pt idx="17">
                  <c:v>33</c:v>
                </c:pt>
                <c:pt idx="18">
                  <c:v>30</c:v>
                </c:pt>
                <c:pt idx="19">
                  <c:v>31</c:v>
                </c:pt>
                <c:pt idx="20">
                  <c:v>27</c:v>
                </c:pt>
                <c:pt idx="21">
                  <c:v>29</c:v>
                </c:pt>
                <c:pt idx="22">
                  <c:v>29</c:v>
                </c:pt>
                <c:pt idx="23">
                  <c:v>29</c:v>
                </c:pt>
                <c:pt idx="24">
                  <c:v>32</c:v>
                </c:pt>
                <c:pt idx="25">
                  <c:v>27</c:v>
                </c:pt>
                <c:pt idx="26">
                  <c:v>29</c:v>
                </c:pt>
                <c:pt idx="27">
                  <c:v>32</c:v>
                </c:pt>
                <c:pt idx="28">
                  <c:v>27</c:v>
                </c:pt>
                <c:pt idx="29">
                  <c:v>20</c:v>
                </c:pt>
                <c:pt idx="30">
                  <c:v>27</c:v>
                </c:pt>
                <c:pt idx="31">
                  <c:v>17</c:v>
                </c:pt>
                <c:pt idx="32">
                  <c:v>18</c:v>
                </c:pt>
                <c:pt idx="33">
                  <c:v>21</c:v>
                </c:pt>
                <c:pt idx="34">
                  <c:v>11</c:v>
                </c:pt>
              </c:numCache>
            </c:numRef>
          </c:val>
          <c:extLst>
            <c:ext xmlns:c16="http://schemas.microsoft.com/office/drawing/2014/chart" uri="{C3380CC4-5D6E-409C-BE32-E72D297353CC}">
              <c16:uniqueId val="{00000000-0A6E-404B-8914-3EC16A07E2D8}"/>
            </c:ext>
          </c:extLst>
        </c:ser>
        <c:dLbls>
          <c:showLegendKey val="0"/>
          <c:showVal val="0"/>
          <c:showCatName val="0"/>
          <c:showSerName val="0"/>
          <c:showPercent val="0"/>
          <c:showBubbleSize val="0"/>
        </c:dLbls>
        <c:gapWidth val="219"/>
        <c:overlap val="-27"/>
        <c:axId val="520497120"/>
        <c:axId val="520495808"/>
      </c:barChart>
      <c:catAx>
        <c:axId val="520497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495808"/>
        <c:crosses val="autoZero"/>
        <c:auto val="1"/>
        <c:lblAlgn val="ctr"/>
        <c:lblOffset val="100"/>
        <c:noMultiLvlLbl val="0"/>
      </c:catAx>
      <c:valAx>
        <c:axId val="520495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0497120"/>
        <c:crosses val="autoZero"/>
        <c:crossBetween val="between"/>
      </c:valAx>
      <c:spPr>
        <a:noFill/>
        <a:ln>
          <a:noFill/>
        </a:ln>
        <a:effectLst/>
      </c:spPr>
    </c:plotArea>
    <c:plotVisOnly val="1"/>
    <c:dispBlanksAs val="gap"/>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B900B-DB30-46D6-8096-563F8BBC1924}"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1B0D7-E717-4921-94A2-EB15CBC8FD9D}" type="slidenum">
              <a:rPr lang="en-US" smtClean="0"/>
              <a:t>‹#›</a:t>
            </a:fld>
            <a:endParaRPr lang="en-US"/>
          </a:p>
        </p:txBody>
      </p:sp>
    </p:spTree>
    <p:extLst>
      <p:ext uri="{BB962C8B-B14F-4D97-AF65-F5344CB8AC3E}">
        <p14:creationId xmlns:p14="http://schemas.microsoft.com/office/powerpoint/2010/main" val="877022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1B0D7-E717-4921-94A2-EB15CBC8FD9D}" type="slidenum">
              <a:rPr lang="en-US" smtClean="0"/>
              <a:t>32</a:t>
            </a:fld>
            <a:endParaRPr lang="en-US"/>
          </a:p>
        </p:txBody>
      </p:sp>
    </p:spTree>
    <p:extLst>
      <p:ext uri="{BB962C8B-B14F-4D97-AF65-F5344CB8AC3E}">
        <p14:creationId xmlns:p14="http://schemas.microsoft.com/office/powerpoint/2010/main" val="3810454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F1B0D7-E717-4921-94A2-EB15CBC8FD9D}" type="slidenum">
              <a:rPr lang="en-US" smtClean="0"/>
              <a:t>37</a:t>
            </a:fld>
            <a:endParaRPr lang="en-US"/>
          </a:p>
        </p:txBody>
      </p:sp>
    </p:spTree>
    <p:extLst>
      <p:ext uri="{BB962C8B-B14F-4D97-AF65-F5344CB8AC3E}">
        <p14:creationId xmlns:p14="http://schemas.microsoft.com/office/powerpoint/2010/main" val="225221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1B0D7-E717-4921-94A2-EB15CBC8FD9D}" type="slidenum">
              <a:rPr lang="en-US" smtClean="0"/>
              <a:t>39</a:t>
            </a:fld>
            <a:endParaRPr lang="en-US"/>
          </a:p>
        </p:txBody>
      </p:sp>
    </p:spTree>
    <p:extLst>
      <p:ext uri="{BB962C8B-B14F-4D97-AF65-F5344CB8AC3E}">
        <p14:creationId xmlns:p14="http://schemas.microsoft.com/office/powerpoint/2010/main" val="3540808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D60FDE-C42D-4A29-94B8-60DC164DAAD2}" type="datetimeFigureOut">
              <a:rPr lang="en-US" smtClean="0"/>
              <a:t>5/9/2023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AD0FB15-6C0F-4229-82E7-21F6C784421F}" type="slidenum">
              <a:rPr lang="en-US" smtClean="0"/>
              <a:t>‹#›</a:t>
            </a:fld>
            <a:endParaRPr lang="en-US"/>
          </a:p>
        </p:txBody>
      </p:sp>
    </p:spTree>
    <p:extLst>
      <p:ext uri="{BB962C8B-B14F-4D97-AF65-F5344CB8AC3E}">
        <p14:creationId xmlns:p14="http://schemas.microsoft.com/office/powerpoint/2010/main" val="3118710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D60FDE-C42D-4A29-94B8-60DC164DAAD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0FB15-6C0F-4229-82E7-21F6C784421F}" type="slidenum">
              <a:rPr lang="en-US" smtClean="0"/>
              <a:t>‹#›</a:t>
            </a:fld>
            <a:endParaRPr lang="en-US"/>
          </a:p>
        </p:txBody>
      </p:sp>
    </p:spTree>
    <p:extLst>
      <p:ext uri="{BB962C8B-B14F-4D97-AF65-F5344CB8AC3E}">
        <p14:creationId xmlns:p14="http://schemas.microsoft.com/office/powerpoint/2010/main" val="416127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71D60FDE-C42D-4A29-94B8-60DC164DAAD2}" type="datetimeFigureOut">
              <a:rPr lang="en-US" smtClean="0"/>
              <a:t>5/9/2023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AD0FB15-6C0F-4229-82E7-21F6C784421F}" type="slidenum">
              <a:rPr lang="en-US" smtClean="0"/>
              <a:t>‹#›</a:t>
            </a:fld>
            <a:endParaRPr lang="en-US"/>
          </a:p>
        </p:txBody>
      </p:sp>
    </p:spTree>
    <p:extLst>
      <p:ext uri="{BB962C8B-B14F-4D97-AF65-F5344CB8AC3E}">
        <p14:creationId xmlns:p14="http://schemas.microsoft.com/office/powerpoint/2010/main" val="88145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D60FDE-C42D-4A29-94B8-60DC164DAAD2}"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8AD0FB15-6C0F-4229-82E7-21F6C784421F}" type="slidenum">
              <a:rPr lang="en-US" smtClean="0"/>
              <a:t>‹#›</a:t>
            </a:fld>
            <a:endParaRPr lang="en-US"/>
          </a:p>
        </p:txBody>
      </p:sp>
    </p:spTree>
    <p:extLst>
      <p:ext uri="{BB962C8B-B14F-4D97-AF65-F5344CB8AC3E}">
        <p14:creationId xmlns:p14="http://schemas.microsoft.com/office/powerpoint/2010/main" val="3322103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1D60FDE-C42D-4A29-94B8-60DC164DAAD2}" type="datetimeFigureOut">
              <a:rPr lang="en-US" smtClean="0"/>
              <a:t>5/9/2023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AD0FB15-6C0F-4229-82E7-21F6C784421F}" type="slidenum">
              <a:rPr lang="en-US" smtClean="0"/>
              <a:t>‹#›</a:t>
            </a:fld>
            <a:endParaRPr lang="en-US"/>
          </a:p>
        </p:txBody>
      </p:sp>
    </p:spTree>
    <p:extLst>
      <p:ext uri="{BB962C8B-B14F-4D97-AF65-F5344CB8AC3E}">
        <p14:creationId xmlns:p14="http://schemas.microsoft.com/office/powerpoint/2010/main" val="192145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D60FDE-C42D-4A29-94B8-60DC164DAAD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0FB15-6C0F-4229-82E7-21F6C784421F}" type="slidenum">
              <a:rPr lang="en-US" smtClean="0"/>
              <a:t>‹#›</a:t>
            </a:fld>
            <a:endParaRPr lang="en-US"/>
          </a:p>
        </p:txBody>
      </p:sp>
    </p:spTree>
    <p:extLst>
      <p:ext uri="{BB962C8B-B14F-4D97-AF65-F5344CB8AC3E}">
        <p14:creationId xmlns:p14="http://schemas.microsoft.com/office/powerpoint/2010/main" val="972582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D60FDE-C42D-4A29-94B8-60DC164DAAD2}"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D0FB15-6C0F-4229-82E7-21F6C784421F}" type="slidenum">
              <a:rPr lang="en-US" smtClean="0"/>
              <a:t>‹#›</a:t>
            </a:fld>
            <a:endParaRPr lang="en-US"/>
          </a:p>
        </p:txBody>
      </p:sp>
    </p:spTree>
    <p:extLst>
      <p:ext uri="{BB962C8B-B14F-4D97-AF65-F5344CB8AC3E}">
        <p14:creationId xmlns:p14="http://schemas.microsoft.com/office/powerpoint/2010/main" val="149628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1D60FDE-C42D-4A29-94B8-60DC164DAAD2}"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0FB15-6C0F-4229-82E7-21F6C784421F}"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8083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D60FDE-C42D-4A29-94B8-60DC164DAAD2}"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D0FB15-6C0F-4229-82E7-21F6C784421F}" type="slidenum">
              <a:rPr lang="en-US" smtClean="0"/>
              <a:t>‹#›</a:t>
            </a:fld>
            <a:endParaRPr lang="en-US"/>
          </a:p>
        </p:txBody>
      </p:sp>
    </p:spTree>
    <p:extLst>
      <p:ext uri="{BB962C8B-B14F-4D97-AF65-F5344CB8AC3E}">
        <p14:creationId xmlns:p14="http://schemas.microsoft.com/office/powerpoint/2010/main" val="281794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1D60FDE-C42D-4A29-94B8-60DC164DAAD2}" type="datetimeFigureOut">
              <a:rPr lang="en-US" smtClean="0"/>
              <a:t>5/9/2023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AD0FB15-6C0F-4229-82E7-21F6C784421F}" type="slidenum">
              <a:rPr lang="en-US" smtClean="0"/>
              <a:t>‹#›</a:t>
            </a:fld>
            <a:endParaRPr lang="en-US"/>
          </a:p>
        </p:txBody>
      </p:sp>
    </p:spTree>
    <p:extLst>
      <p:ext uri="{BB962C8B-B14F-4D97-AF65-F5344CB8AC3E}">
        <p14:creationId xmlns:p14="http://schemas.microsoft.com/office/powerpoint/2010/main" val="223782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D60FDE-C42D-4A29-94B8-60DC164DAAD2}"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0FB15-6C0F-4229-82E7-21F6C784421F}" type="slidenum">
              <a:rPr lang="en-US" smtClean="0"/>
              <a:t>‹#›</a:t>
            </a:fld>
            <a:endParaRPr lang="en-US"/>
          </a:p>
        </p:txBody>
      </p:sp>
    </p:spTree>
    <p:extLst>
      <p:ext uri="{BB962C8B-B14F-4D97-AF65-F5344CB8AC3E}">
        <p14:creationId xmlns:p14="http://schemas.microsoft.com/office/powerpoint/2010/main" val="2959437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1D60FDE-C42D-4A29-94B8-60DC164DAAD2}" type="datetimeFigureOut">
              <a:rPr lang="en-US" smtClean="0"/>
              <a:t>5/9/2023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AD0FB15-6C0F-4229-82E7-21F6C784421F}"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06744374"/>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2F806A-176E-4D4C-ABA5-06DB9233A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837" y="2375109"/>
            <a:ext cx="2848326" cy="1314977"/>
          </a:xfrm>
          <a:prstGeom prst="rect">
            <a:avLst/>
          </a:prstGeom>
        </p:spPr>
      </p:pic>
      <p:sp>
        <p:nvSpPr>
          <p:cNvPr id="8" name="TextBox 7">
            <a:extLst>
              <a:ext uri="{FF2B5EF4-FFF2-40B4-BE49-F238E27FC236}">
                <a16:creationId xmlns:a16="http://schemas.microsoft.com/office/drawing/2014/main" id="{67D3F85C-338D-4060-BC12-0B7BA1D4EF27}"/>
              </a:ext>
            </a:extLst>
          </p:cNvPr>
          <p:cNvSpPr txBox="1"/>
          <p:nvPr/>
        </p:nvSpPr>
        <p:spPr>
          <a:xfrm>
            <a:off x="4441027" y="1769479"/>
            <a:ext cx="339077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OLYMPICS ANALYSIS</a:t>
            </a:r>
          </a:p>
        </p:txBody>
      </p:sp>
      <p:graphicFrame>
        <p:nvGraphicFramePr>
          <p:cNvPr id="9" name="Table 9">
            <a:extLst>
              <a:ext uri="{FF2B5EF4-FFF2-40B4-BE49-F238E27FC236}">
                <a16:creationId xmlns:a16="http://schemas.microsoft.com/office/drawing/2014/main" id="{E88A44AC-8D65-42F9-AC05-7958D921A001}"/>
              </a:ext>
            </a:extLst>
          </p:cNvPr>
          <p:cNvGraphicFramePr>
            <a:graphicFrameLocks noGrp="1"/>
          </p:cNvGraphicFramePr>
          <p:nvPr>
            <p:extLst>
              <p:ext uri="{D42A27DB-BD31-4B8C-83A1-F6EECF244321}">
                <p14:modId xmlns:p14="http://schemas.microsoft.com/office/powerpoint/2010/main" val="769406115"/>
              </p:ext>
            </p:extLst>
          </p:nvPr>
        </p:nvGraphicFramePr>
        <p:xfrm>
          <a:off x="2115080" y="4514789"/>
          <a:ext cx="8128000" cy="3708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036364248"/>
                    </a:ext>
                  </a:extLst>
                </a:gridCol>
                <a:gridCol w="4064000">
                  <a:extLst>
                    <a:ext uri="{9D8B030D-6E8A-4147-A177-3AD203B41FA5}">
                      <a16:colId xmlns:a16="http://schemas.microsoft.com/office/drawing/2014/main" val="943150512"/>
                    </a:ext>
                  </a:extLst>
                </a:gridCol>
              </a:tblGrid>
              <a:tr h="370840">
                <a:tc>
                  <a:txBody>
                    <a:bodyPr/>
                    <a:lstStyle/>
                    <a:p>
                      <a:pPr marL="0" marR="0" lvl="0" indent="0" algn="ctr" defTabSz="914354" rtl="0" eaLnBrk="1" fontAlgn="b" latinLnBrk="0" hangingPunct="1">
                        <a:lnSpc>
                          <a:spcPct val="100000"/>
                        </a:lnSpc>
                        <a:spcBef>
                          <a:spcPts val="0"/>
                        </a:spcBef>
                        <a:spcAft>
                          <a:spcPts val="0"/>
                        </a:spcAft>
                        <a:buClrTx/>
                        <a:buSzTx/>
                        <a:buFontTx/>
                        <a:buNone/>
                        <a:tabLst/>
                        <a:defRPr/>
                      </a:pPr>
                      <a:r>
                        <a:rPr lang="en-US" sz="1800" b="0" u="none" strike="noStrike" dirty="0">
                          <a:solidFill>
                            <a:srgbClr val="000000"/>
                          </a:solidFill>
                          <a:effectLst/>
                          <a:latin typeface="Times New Roman" panose="02020603050405020304" pitchFamily="18" charset="0"/>
                          <a:cs typeface="Times New Roman" panose="02020603050405020304" pitchFamily="18" charset="0"/>
                        </a:rPr>
                        <a:t>Aditya Gupta</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46045175</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0805906"/>
                  </a:ext>
                </a:extLst>
              </a:tr>
            </a:tbl>
          </a:graphicData>
        </a:graphic>
      </p:graphicFrame>
      <p:sp>
        <p:nvSpPr>
          <p:cNvPr id="10" name="TextBox 9">
            <a:extLst>
              <a:ext uri="{FF2B5EF4-FFF2-40B4-BE49-F238E27FC236}">
                <a16:creationId xmlns:a16="http://schemas.microsoft.com/office/drawing/2014/main" id="{96325084-E5D9-47AC-B6AB-8D9D6F3DAC95}"/>
              </a:ext>
            </a:extLst>
          </p:cNvPr>
          <p:cNvSpPr txBox="1"/>
          <p:nvPr/>
        </p:nvSpPr>
        <p:spPr>
          <a:xfrm>
            <a:off x="4028755" y="1077337"/>
            <a:ext cx="4215321" cy="52322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2800" b="1" dirty="0">
                <a:latin typeface="Times New Roman" panose="02020603050405020304" pitchFamily="18" charset="0"/>
                <a:cs typeface="Times New Roman" panose="02020603050405020304" pitchFamily="18" charset="0"/>
              </a:rPr>
              <a:t>SPRINT 1 EVALUATION</a:t>
            </a:r>
          </a:p>
        </p:txBody>
      </p:sp>
      <p:sp>
        <p:nvSpPr>
          <p:cNvPr id="14" name="TextBox 13">
            <a:extLst>
              <a:ext uri="{FF2B5EF4-FFF2-40B4-BE49-F238E27FC236}">
                <a16:creationId xmlns:a16="http://schemas.microsoft.com/office/drawing/2014/main" id="{B07BB3CE-9FAB-4A1E-A887-CFD71AD072B1}"/>
              </a:ext>
            </a:extLst>
          </p:cNvPr>
          <p:cNvSpPr txBox="1"/>
          <p:nvPr/>
        </p:nvSpPr>
        <p:spPr>
          <a:xfrm>
            <a:off x="3277184" y="3780249"/>
            <a:ext cx="6088205"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Batch</a:t>
            </a:r>
            <a:r>
              <a:rPr lang="en-US" sz="2000" dirty="0">
                <a:latin typeface="Times New Roman" panose="02020603050405020304" pitchFamily="18" charset="0"/>
                <a:cs typeface="Times New Roman" panose="02020603050405020304" pitchFamily="18" charset="0"/>
              </a:rPr>
              <a:t> - BI V7 MS Azure 15</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Oct – Virtual Onboarding)</a:t>
            </a:r>
            <a:endParaRPr lang="en-IN" sz="20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FDB9D866-7AEC-4FE3-BEA3-9F0ABF07E68E}"/>
              </a:ext>
            </a:extLst>
          </p:cNvPr>
          <p:cNvPicPr>
            <a:picLocks noChangeAspect="1"/>
          </p:cNvPicPr>
          <p:nvPr/>
        </p:nvPicPr>
        <p:blipFill rotWithShape="1">
          <a:blip r:embed="rId3">
            <a:extLst>
              <a:ext uri="{28A0092B-C50C-407E-A947-70E740481C1C}">
                <a14:useLocalDpi xmlns:a14="http://schemas.microsoft.com/office/drawing/2010/main" val="0"/>
              </a:ext>
            </a:extLst>
          </a:blip>
          <a:srcRect t="1" b="12323"/>
          <a:stretch/>
        </p:blipFill>
        <p:spPr>
          <a:xfrm>
            <a:off x="410633" y="635777"/>
            <a:ext cx="573300" cy="523220"/>
          </a:xfrm>
          <a:prstGeom prst="rect">
            <a:avLst/>
          </a:prstGeom>
        </p:spPr>
      </p:pic>
    </p:spTree>
    <p:extLst>
      <p:ext uri="{BB962C8B-B14F-4D97-AF65-F5344CB8AC3E}">
        <p14:creationId xmlns:p14="http://schemas.microsoft.com/office/powerpoint/2010/main" val="2075879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4A4B1-D358-4A90-89AB-05B3E5830D0D}"/>
              </a:ext>
            </a:extLst>
          </p:cNvPr>
          <p:cNvSpPr txBox="1"/>
          <p:nvPr/>
        </p:nvSpPr>
        <p:spPr>
          <a:xfrm>
            <a:off x="670619" y="1206533"/>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Creating an Azure Data Factory</a:t>
            </a:r>
          </a:p>
        </p:txBody>
      </p:sp>
      <p:pic>
        <p:nvPicPr>
          <p:cNvPr id="2" name="Picture 1">
            <a:extLst>
              <a:ext uri="{FF2B5EF4-FFF2-40B4-BE49-F238E27FC236}">
                <a16:creationId xmlns:a16="http://schemas.microsoft.com/office/drawing/2014/main" id="{9BA347A0-ABE2-4FBE-B840-E831E5F23218}"/>
              </a:ext>
            </a:extLst>
          </p:cNvPr>
          <p:cNvPicPr>
            <a:picLocks noChangeAspect="1"/>
          </p:cNvPicPr>
          <p:nvPr/>
        </p:nvPicPr>
        <p:blipFill>
          <a:blip r:embed="rId2"/>
          <a:stretch>
            <a:fillRect/>
          </a:stretch>
        </p:blipFill>
        <p:spPr>
          <a:xfrm>
            <a:off x="834315" y="1737915"/>
            <a:ext cx="9907493" cy="4043323"/>
          </a:xfrm>
          <a:prstGeom prst="rect">
            <a:avLst/>
          </a:prstGeom>
          <a:ln>
            <a:solidFill>
              <a:schemeClr val="bg1">
                <a:lumMod val="85000"/>
              </a:schemeClr>
            </a:solidFill>
          </a:ln>
        </p:spPr>
      </p:pic>
      <p:pic>
        <p:nvPicPr>
          <p:cNvPr id="11" name="Picture 10">
            <a:extLst>
              <a:ext uri="{FF2B5EF4-FFF2-40B4-BE49-F238E27FC236}">
                <a16:creationId xmlns:a16="http://schemas.microsoft.com/office/drawing/2014/main" id="{8E84B794-1426-4BE3-A4F3-2F7C4CAC1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157" y="1206533"/>
            <a:ext cx="358380" cy="369332"/>
          </a:xfrm>
          <a:prstGeom prst="rect">
            <a:avLst/>
          </a:prstGeom>
        </p:spPr>
      </p:pic>
      <p:sp>
        <p:nvSpPr>
          <p:cNvPr id="12" name="TextBox 11">
            <a:extLst>
              <a:ext uri="{FF2B5EF4-FFF2-40B4-BE49-F238E27FC236}">
                <a16:creationId xmlns:a16="http://schemas.microsoft.com/office/drawing/2014/main" id="{93544AF0-69AA-4A6D-B8DB-8CAAFD850DA7}"/>
              </a:ext>
            </a:extLst>
          </p:cNvPr>
          <p:cNvSpPr txBox="1"/>
          <p:nvPr/>
        </p:nvSpPr>
        <p:spPr>
          <a:xfrm>
            <a:off x="3326652" y="5943288"/>
            <a:ext cx="5538696" cy="338554"/>
          </a:xfrm>
          <a:prstGeom prst="rect">
            <a:avLst/>
          </a:prstGeom>
          <a:solidFill>
            <a:schemeClr val="bg1">
              <a:lumMod val="95000"/>
            </a:schemeClr>
          </a:solidFill>
          <a:ln>
            <a:solidFill>
              <a:schemeClr val="bg1">
                <a:lumMod val="85000"/>
              </a:schemeClr>
            </a:solidFill>
          </a:ln>
        </p:spPr>
        <p:txBody>
          <a:bodyPr wrap="none" rtlCol="0">
            <a:spAutoFit/>
          </a:bodyPr>
          <a:lstStyle/>
          <a:p>
            <a:r>
              <a:rPr lang="en-US" sz="1600" dirty="0">
                <a:solidFill>
                  <a:srgbClr val="222222"/>
                </a:solidFill>
                <a:latin typeface="arial" panose="020B0604020202020204" pitchFamily="34" charset="0"/>
              </a:rPr>
              <a:t>Use - O</a:t>
            </a:r>
            <a:r>
              <a:rPr lang="en-US" sz="1600" b="0" i="0" dirty="0">
                <a:solidFill>
                  <a:srgbClr val="222222"/>
                </a:solidFill>
                <a:effectLst/>
                <a:latin typeface="arial" panose="020B0604020202020204" pitchFamily="34" charset="0"/>
              </a:rPr>
              <a:t>rchestrating </a:t>
            </a:r>
            <a:r>
              <a:rPr lang="en-US" sz="1600" b="1" i="0" dirty="0">
                <a:solidFill>
                  <a:srgbClr val="222222"/>
                </a:solidFill>
                <a:effectLst/>
                <a:latin typeface="arial" panose="020B0604020202020204" pitchFamily="34" charset="0"/>
              </a:rPr>
              <a:t>data</a:t>
            </a:r>
            <a:r>
              <a:rPr lang="en-US" sz="1600" b="0" i="0" dirty="0">
                <a:solidFill>
                  <a:srgbClr val="222222"/>
                </a:solidFill>
                <a:effectLst/>
                <a:latin typeface="arial" panose="020B0604020202020204" pitchFamily="34" charset="0"/>
              </a:rPr>
              <a:t> movement and transforming </a:t>
            </a:r>
            <a:r>
              <a:rPr lang="en-US" sz="1600" b="1" i="0" dirty="0">
                <a:solidFill>
                  <a:srgbClr val="222222"/>
                </a:solidFill>
                <a:effectLst/>
                <a:latin typeface="arial" panose="020B0604020202020204" pitchFamily="34" charset="0"/>
              </a:rPr>
              <a:t>data</a:t>
            </a:r>
            <a:endParaRPr lang="en-US"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6FB5585-85E8-B443-BA01-445E8EA7391D}"/>
              </a:ext>
            </a:extLst>
          </p:cNvPr>
          <p:cNvSpPr txBox="1"/>
          <p:nvPr/>
        </p:nvSpPr>
        <p:spPr>
          <a:xfrm>
            <a:off x="9961969" y="1737915"/>
            <a:ext cx="779840" cy="369332"/>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4508A3B4-B372-2650-1F97-95E44321E744}"/>
              </a:ext>
            </a:extLst>
          </p:cNvPr>
          <p:cNvSpPr txBox="1"/>
          <p:nvPr/>
        </p:nvSpPr>
        <p:spPr>
          <a:xfrm>
            <a:off x="4002157" y="4412974"/>
            <a:ext cx="1934817"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20266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5B8DE-458E-4EC1-AB3C-E834EA6ACA2D}"/>
              </a:ext>
            </a:extLst>
          </p:cNvPr>
          <p:cNvSpPr txBox="1"/>
          <p:nvPr/>
        </p:nvSpPr>
        <p:spPr>
          <a:xfrm>
            <a:off x="644115" y="870055"/>
            <a:ext cx="4882042" cy="369332"/>
          </a:xfrm>
          <a:prstGeom prst="rect">
            <a:avLst/>
          </a:prstGeom>
          <a:noFill/>
        </p:spPr>
        <p:txBody>
          <a:bodyPr wrap="square">
            <a:spAutoFit/>
          </a:bodyPr>
          <a:lstStyle/>
          <a:p>
            <a:pPr marL="285750" indent="-285750">
              <a:buFont typeface="Arial" panose="020B0604020202020204" pitchFamily="34" charset="0"/>
              <a:buChar char="•"/>
            </a:pPr>
            <a:r>
              <a:rPr lang="en-US" dirty="0"/>
              <a:t>Adding Self-Hosted Integration Runtime in ADF</a:t>
            </a:r>
          </a:p>
        </p:txBody>
      </p:sp>
      <p:pic>
        <p:nvPicPr>
          <p:cNvPr id="2" name="Picture 1">
            <a:extLst>
              <a:ext uri="{FF2B5EF4-FFF2-40B4-BE49-F238E27FC236}">
                <a16:creationId xmlns:a16="http://schemas.microsoft.com/office/drawing/2014/main" id="{90046675-EC53-4EC3-9ED4-EB4F8D7D2FD8}"/>
              </a:ext>
            </a:extLst>
          </p:cNvPr>
          <p:cNvPicPr>
            <a:picLocks noChangeAspect="1"/>
          </p:cNvPicPr>
          <p:nvPr/>
        </p:nvPicPr>
        <p:blipFill>
          <a:blip r:embed="rId2"/>
          <a:stretch>
            <a:fillRect/>
          </a:stretch>
        </p:blipFill>
        <p:spPr>
          <a:xfrm>
            <a:off x="644115" y="1351722"/>
            <a:ext cx="10750059" cy="3220278"/>
          </a:xfrm>
          <a:prstGeom prst="rect">
            <a:avLst/>
          </a:prstGeom>
        </p:spPr>
      </p:pic>
      <p:sp>
        <p:nvSpPr>
          <p:cNvPr id="4" name="TextBox 3">
            <a:extLst>
              <a:ext uri="{FF2B5EF4-FFF2-40B4-BE49-F238E27FC236}">
                <a16:creationId xmlns:a16="http://schemas.microsoft.com/office/drawing/2014/main" id="{A1D2AFB7-4F54-47CB-8EC2-5CEE5AFC7577}"/>
              </a:ext>
            </a:extLst>
          </p:cNvPr>
          <p:cNvSpPr txBox="1"/>
          <p:nvPr/>
        </p:nvSpPr>
        <p:spPr>
          <a:xfrm>
            <a:off x="894183" y="4810362"/>
            <a:ext cx="10249922" cy="338554"/>
          </a:xfrm>
          <a:prstGeom prst="rect">
            <a:avLst/>
          </a:prstGeom>
          <a:solidFill>
            <a:schemeClr val="bg1">
              <a:lumMod val="95000"/>
            </a:schemeClr>
          </a:solidFill>
          <a:ln>
            <a:solidFill>
              <a:schemeClr val="bg1">
                <a:lumMod val="85000"/>
              </a:schemeClr>
            </a:solidFill>
          </a:ln>
        </p:spPr>
        <p:txBody>
          <a:bodyPr wrap="none" rtlCol="0">
            <a:spAutoFit/>
          </a:bodyPr>
          <a:lstStyle/>
          <a:p>
            <a:r>
              <a:rPr lang="en-US" sz="1600" b="1" dirty="0">
                <a:latin typeface="Times New Roman" panose="02020603050405020304" pitchFamily="18" charset="0"/>
                <a:cs typeface="Times New Roman" panose="02020603050405020304" pitchFamily="18" charset="0"/>
              </a:rPr>
              <a:t>Self-hosted</a:t>
            </a:r>
            <a:r>
              <a:rPr lang="en-US" sz="1600" b="1" i="0" dirty="0">
                <a:solidFill>
                  <a:srgbClr val="5F6368"/>
                </a:solidFill>
                <a:effectLst/>
                <a:latin typeface="Times New Roman" panose="02020603050405020304" pitchFamily="18" charset="0"/>
                <a:cs typeface="Times New Roman" panose="02020603050405020304" pitchFamily="18" charset="0"/>
              </a:rPr>
              <a:t> I</a:t>
            </a:r>
            <a:r>
              <a:rPr lang="en-US" sz="1600" b="1" dirty="0">
                <a:latin typeface="Times New Roman" panose="02020603050405020304" pitchFamily="18" charset="0"/>
                <a:cs typeface="Times New Roman" panose="02020603050405020304" pitchFamily="18" charset="0"/>
              </a:rPr>
              <a:t>ntegration Runtime </a:t>
            </a:r>
            <a:r>
              <a:rPr lang="en-US" sz="1600" dirty="0">
                <a:latin typeface="Times New Roman" panose="02020603050405020304" pitchFamily="18" charset="0"/>
                <a:cs typeface="Times New Roman" panose="02020603050405020304" pitchFamily="18" charset="0"/>
              </a:rPr>
              <a:t>can run copy activities between a cloud data store and a data store in a private network.</a:t>
            </a:r>
          </a:p>
        </p:txBody>
      </p:sp>
      <p:pic>
        <p:nvPicPr>
          <p:cNvPr id="7" name="Picture 6">
            <a:extLst>
              <a:ext uri="{FF2B5EF4-FFF2-40B4-BE49-F238E27FC236}">
                <a16:creationId xmlns:a16="http://schemas.microsoft.com/office/drawing/2014/main" id="{54084968-082E-4EF0-9498-177A6BC67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114" y="5308905"/>
            <a:ext cx="3105771" cy="1358079"/>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D1FE23E2-E834-6BE3-25A5-05A0DE97C52C}"/>
              </a:ext>
            </a:extLst>
          </p:cNvPr>
          <p:cNvSpPr txBox="1"/>
          <p:nvPr/>
        </p:nvSpPr>
        <p:spPr>
          <a:xfrm>
            <a:off x="10230679" y="1351722"/>
            <a:ext cx="1163495"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27784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C40D3-89D0-4E5C-941C-73CB42FF6664}"/>
              </a:ext>
            </a:extLst>
          </p:cNvPr>
          <p:cNvPicPr>
            <a:picLocks noChangeAspect="1"/>
          </p:cNvPicPr>
          <p:nvPr/>
        </p:nvPicPr>
        <p:blipFill rotWithShape="1">
          <a:blip r:embed="rId2">
            <a:extLst>
              <a:ext uri="{28A0092B-C50C-407E-A947-70E740481C1C}">
                <a14:useLocalDpi xmlns:a14="http://schemas.microsoft.com/office/drawing/2010/main" val="0"/>
              </a:ext>
            </a:extLst>
          </a:blip>
          <a:srcRect t="1" b="17857"/>
          <a:stretch/>
        </p:blipFill>
        <p:spPr>
          <a:xfrm>
            <a:off x="644115" y="1343444"/>
            <a:ext cx="10614991" cy="3962401"/>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990BCDD5-C74D-48F0-ADAC-2D47683A1475}"/>
              </a:ext>
            </a:extLst>
          </p:cNvPr>
          <p:cNvSpPr txBox="1"/>
          <p:nvPr/>
        </p:nvSpPr>
        <p:spPr>
          <a:xfrm>
            <a:off x="644115" y="870055"/>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Adding Linked services in ADF</a:t>
            </a:r>
          </a:p>
        </p:txBody>
      </p:sp>
      <p:sp>
        <p:nvSpPr>
          <p:cNvPr id="4" name="TextBox 3">
            <a:extLst>
              <a:ext uri="{FF2B5EF4-FFF2-40B4-BE49-F238E27FC236}">
                <a16:creationId xmlns:a16="http://schemas.microsoft.com/office/drawing/2014/main" id="{0E0084D9-F5D2-49BE-B79E-05BDBE024092}"/>
              </a:ext>
            </a:extLst>
          </p:cNvPr>
          <p:cNvSpPr txBox="1"/>
          <p:nvPr/>
        </p:nvSpPr>
        <p:spPr>
          <a:xfrm>
            <a:off x="644116" y="5409902"/>
            <a:ext cx="10614990" cy="1156086"/>
          </a:xfrm>
          <a:prstGeom prst="rect">
            <a:avLst/>
          </a:prstGeom>
          <a:solidFill>
            <a:schemeClr val="bg1">
              <a:lumMod val="95000"/>
            </a:schemeClr>
          </a:solidFill>
        </p:spPr>
        <p:txBody>
          <a:bodyPr wrap="square" rtlCol="0">
            <a:spAutoFit/>
          </a:bodyPr>
          <a:lstStyle/>
          <a:p>
            <a:pPr marL="285750" indent="-285750">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AzureBlobStorage</a:t>
            </a:r>
            <a:r>
              <a:rPr lang="en-US" sz="1600" b="1" dirty="0">
                <a:latin typeface="Times New Roman" panose="02020603050405020304" pitchFamily="18" charset="0"/>
                <a:cs typeface="Times New Roman" panose="02020603050405020304" pitchFamily="18" charset="0"/>
              </a:rPr>
              <a:t> - </a:t>
            </a:r>
            <a:r>
              <a:rPr lang="en-US" sz="1600" dirty="0">
                <a:latin typeface="Times New Roman" panose="02020603050405020304" pitchFamily="18" charset="0"/>
                <a:cs typeface="Times New Roman" panose="02020603050405020304" pitchFamily="18" charset="0"/>
              </a:rPr>
              <a:t>To create a connection with Blob Storage Account</a:t>
            </a:r>
            <a:endParaRPr lang="en-US" sz="1600"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AzureSqlDatabase</a:t>
            </a:r>
            <a:r>
              <a:rPr lang="en-US" sz="1600" b="1" dirty="0">
                <a:latin typeface="Times New Roman" panose="02020603050405020304" pitchFamily="18" charset="0"/>
                <a:cs typeface="Times New Roman" panose="02020603050405020304" pitchFamily="18" charset="0"/>
              </a:rPr>
              <a:t> - </a:t>
            </a:r>
            <a:r>
              <a:rPr lang="en-US" sz="1600" dirty="0">
                <a:latin typeface="Times New Roman" panose="02020603050405020304" pitchFamily="18" charset="0"/>
                <a:cs typeface="Times New Roman" panose="02020603050405020304" pitchFamily="18" charset="0"/>
              </a:rPr>
              <a:t>To create a connection with Azure </a:t>
            </a:r>
            <a:r>
              <a:rPr lang="en-US" sz="1600" dirty="0" err="1">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Database</a:t>
            </a:r>
            <a:r>
              <a:rPr lang="en-US" sz="1600" b="1" dirty="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SqlServer</a:t>
            </a:r>
            <a:r>
              <a:rPr lang="en-US" sz="1600" b="1" dirty="0">
                <a:latin typeface="Times New Roman" panose="02020603050405020304" pitchFamily="18" charset="0"/>
                <a:cs typeface="Times New Roman" panose="02020603050405020304" pitchFamily="18" charset="0"/>
              </a:rPr>
              <a:t> - </a:t>
            </a:r>
            <a:r>
              <a:rPr lang="en-US" sz="1600" dirty="0">
                <a:latin typeface="Times New Roman" panose="02020603050405020304" pitchFamily="18" charset="0"/>
                <a:cs typeface="Times New Roman" panose="02020603050405020304" pitchFamily="18" charset="0"/>
              </a:rPr>
              <a:t>To create a connection with </a:t>
            </a:r>
            <a:r>
              <a:rPr lang="en-US" sz="1600" dirty="0" err="1">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Server on Premises</a:t>
            </a:r>
            <a:endParaRPr lang="en-US" sz="16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DFE132A-673E-4AB9-BDF9-0256CE7FB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930" y="5409902"/>
            <a:ext cx="1251176" cy="1251176"/>
          </a:xfrm>
          <a:prstGeom prst="rect">
            <a:avLst/>
          </a:prstGeom>
        </p:spPr>
      </p:pic>
      <p:sp>
        <p:nvSpPr>
          <p:cNvPr id="2" name="TextBox 1">
            <a:extLst>
              <a:ext uri="{FF2B5EF4-FFF2-40B4-BE49-F238E27FC236}">
                <a16:creationId xmlns:a16="http://schemas.microsoft.com/office/drawing/2014/main" id="{AAEF3A4D-267E-132F-5A08-B2E751AC8597}"/>
              </a:ext>
            </a:extLst>
          </p:cNvPr>
          <p:cNvSpPr txBox="1"/>
          <p:nvPr/>
        </p:nvSpPr>
        <p:spPr>
          <a:xfrm>
            <a:off x="10243931" y="1343444"/>
            <a:ext cx="1015175"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411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EECD07-102A-4199-B759-8D9782354B30}"/>
              </a:ext>
            </a:extLst>
          </p:cNvPr>
          <p:cNvSpPr txBox="1"/>
          <p:nvPr/>
        </p:nvSpPr>
        <p:spPr>
          <a:xfrm>
            <a:off x="644114" y="1060526"/>
            <a:ext cx="10182911" cy="369332"/>
          </a:xfrm>
          <a:prstGeom prst="rect">
            <a:avLst/>
          </a:prstGeom>
          <a:noFill/>
        </p:spPr>
        <p:txBody>
          <a:bodyPr wrap="square">
            <a:spAutoFit/>
          </a:bodyPr>
          <a:lstStyle/>
          <a:p>
            <a:pPr marL="285750" indent="-285750">
              <a:buFont typeface="Arial" panose="020B0604020202020204" pitchFamily="34" charset="0"/>
              <a:buChar char="•"/>
            </a:pPr>
            <a:r>
              <a:rPr lang="en-US" dirty="0"/>
              <a:t>Creating Dataflow in ADF for Extracting, Cleaning and Transformations and load into Azure </a:t>
            </a:r>
            <a:r>
              <a:rPr lang="en-US" dirty="0" err="1"/>
              <a:t>Sql</a:t>
            </a:r>
            <a:r>
              <a:rPr lang="en-US" dirty="0"/>
              <a:t> Database</a:t>
            </a:r>
          </a:p>
        </p:txBody>
      </p:sp>
      <p:pic>
        <p:nvPicPr>
          <p:cNvPr id="9" name="Picture 8">
            <a:extLst>
              <a:ext uri="{FF2B5EF4-FFF2-40B4-BE49-F238E27FC236}">
                <a16:creationId xmlns:a16="http://schemas.microsoft.com/office/drawing/2014/main" id="{59B60197-B7E3-4030-9FE6-9960CDED4CA3}"/>
              </a:ext>
            </a:extLst>
          </p:cNvPr>
          <p:cNvPicPr>
            <a:picLocks noChangeAspect="1"/>
          </p:cNvPicPr>
          <p:nvPr/>
        </p:nvPicPr>
        <p:blipFill>
          <a:blip r:embed="rId2"/>
          <a:stretch>
            <a:fillRect/>
          </a:stretch>
        </p:blipFill>
        <p:spPr>
          <a:xfrm>
            <a:off x="745587" y="1600988"/>
            <a:ext cx="10081438" cy="4484125"/>
          </a:xfrm>
          <a:prstGeom prst="rect">
            <a:avLst/>
          </a:prstGeom>
          <a:ln>
            <a:solidFill>
              <a:schemeClr val="bg1">
                <a:lumMod val="85000"/>
              </a:schemeClr>
            </a:solidFill>
          </a:ln>
        </p:spPr>
      </p:pic>
      <p:pic>
        <p:nvPicPr>
          <p:cNvPr id="4" name="Picture 3">
            <a:extLst>
              <a:ext uri="{FF2B5EF4-FFF2-40B4-BE49-F238E27FC236}">
                <a16:creationId xmlns:a16="http://schemas.microsoft.com/office/drawing/2014/main" id="{6A2DB743-ABFA-4DE8-81FD-614D6FE9A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299" y="4716549"/>
            <a:ext cx="2667319" cy="1080925"/>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2F8E7749-7F2E-8701-8B3C-773D61EF9987}"/>
              </a:ext>
            </a:extLst>
          </p:cNvPr>
          <p:cNvSpPr txBox="1"/>
          <p:nvPr/>
        </p:nvSpPr>
        <p:spPr>
          <a:xfrm>
            <a:off x="9811850" y="1600988"/>
            <a:ext cx="1015175"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956084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D3BB1D-1475-4E23-A966-6A7B0CFCBEF7}"/>
              </a:ext>
            </a:extLst>
          </p:cNvPr>
          <p:cNvPicPr>
            <a:picLocks noChangeAspect="1"/>
          </p:cNvPicPr>
          <p:nvPr/>
        </p:nvPicPr>
        <p:blipFill rotWithShape="1">
          <a:blip r:embed="rId2"/>
          <a:srcRect l="2481" t="13704" r="19866" b="11975"/>
          <a:stretch/>
        </p:blipFill>
        <p:spPr>
          <a:xfrm>
            <a:off x="331137" y="1722728"/>
            <a:ext cx="9183757" cy="3988905"/>
          </a:xfrm>
          <a:prstGeom prst="rect">
            <a:avLst/>
          </a:prstGeom>
          <a:ln>
            <a:solidFill>
              <a:schemeClr val="bg1">
                <a:lumMod val="85000"/>
              </a:schemeClr>
            </a:solidFill>
          </a:ln>
        </p:spPr>
      </p:pic>
      <p:sp>
        <p:nvSpPr>
          <p:cNvPr id="3" name="Oval 2">
            <a:extLst>
              <a:ext uri="{FF2B5EF4-FFF2-40B4-BE49-F238E27FC236}">
                <a16:creationId xmlns:a16="http://schemas.microsoft.com/office/drawing/2014/main" id="{CDA5B6F1-0CFD-41B4-B99A-F0863A0A837F}"/>
              </a:ext>
            </a:extLst>
          </p:cNvPr>
          <p:cNvSpPr/>
          <p:nvPr/>
        </p:nvSpPr>
        <p:spPr>
          <a:xfrm>
            <a:off x="557835" y="3200949"/>
            <a:ext cx="1109416" cy="93260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A63F7E-D20C-4C43-93E6-D658045E4B72}"/>
              </a:ext>
            </a:extLst>
          </p:cNvPr>
          <p:cNvSpPr txBox="1"/>
          <p:nvPr/>
        </p:nvSpPr>
        <p:spPr>
          <a:xfrm>
            <a:off x="661893" y="3293451"/>
            <a:ext cx="926857" cy="738664"/>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Olympic </a:t>
            </a:r>
          </a:p>
          <a:p>
            <a:r>
              <a:rPr lang="en-US" sz="1400" dirty="0">
                <a:latin typeface="Times New Roman" panose="02020603050405020304" pitchFamily="18" charset="0"/>
                <a:cs typeface="Times New Roman" panose="02020603050405020304" pitchFamily="18" charset="0"/>
              </a:rPr>
              <a:t>raw data </a:t>
            </a:r>
          </a:p>
          <a:p>
            <a:r>
              <a:rPr lang="en-US" sz="1400" dirty="0">
                <a:latin typeface="Times New Roman" panose="02020603050405020304" pitchFamily="18" charset="0"/>
                <a:cs typeface="Times New Roman" panose="02020603050405020304" pitchFamily="18" charset="0"/>
              </a:rPr>
              <a:t>from Blob</a:t>
            </a:r>
          </a:p>
        </p:txBody>
      </p:sp>
      <p:cxnSp>
        <p:nvCxnSpPr>
          <p:cNvPr id="7" name="Straight Arrow Connector 6">
            <a:extLst>
              <a:ext uri="{FF2B5EF4-FFF2-40B4-BE49-F238E27FC236}">
                <a16:creationId xmlns:a16="http://schemas.microsoft.com/office/drawing/2014/main" id="{C18D6AAA-E3DD-4019-9B71-23D86439B65D}"/>
              </a:ext>
            </a:extLst>
          </p:cNvPr>
          <p:cNvCxnSpPr>
            <a:cxnSpLocks/>
          </p:cNvCxnSpPr>
          <p:nvPr/>
        </p:nvCxnSpPr>
        <p:spPr>
          <a:xfrm flipV="1">
            <a:off x="1201054" y="2382874"/>
            <a:ext cx="0" cy="79513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ACAECBE-D590-47B9-9FE6-06EBB524C0A0}"/>
              </a:ext>
            </a:extLst>
          </p:cNvPr>
          <p:cNvSpPr/>
          <p:nvPr/>
        </p:nvSpPr>
        <p:spPr>
          <a:xfrm>
            <a:off x="139550" y="888445"/>
            <a:ext cx="1097931" cy="377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D560EFE-8E64-4EDE-973E-531BA28D05A9}"/>
              </a:ext>
            </a:extLst>
          </p:cNvPr>
          <p:cNvSpPr txBox="1"/>
          <p:nvPr/>
        </p:nvSpPr>
        <p:spPr>
          <a:xfrm>
            <a:off x="160708" y="885229"/>
            <a:ext cx="130183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Unique Data</a:t>
            </a:r>
          </a:p>
        </p:txBody>
      </p:sp>
      <p:cxnSp>
        <p:nvCxnSpPr>
          <p:cNvPr id="12" name="Straight Arrow Connector 11">
            <a:extLst>
              <a:ext uri="{FF2B5EF4-FFF2-40B4-BE49-F238E27FC236}">
                <a16:creationId xmlns:a16="http://schemas.microsoft.com/office/drawing/2014/main" id="{49B2BDFA-605E-49BA-9669-E656EBDD8474}"/>
              </a:ext>
            </a:extLst>
          </p:cNvPr>
          <p:cNvCxnSpPr>
            <a:cxnSpLocks/>
          </p:cNvCxnSpPr>
          <p:nvPr/>
        </p:nvCxnSpPr>
        <p:spPr>
          <a:xfrm>
            <a:off x="1201054" y="1272209"/>
            <a:ext cx="526271" cy="570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E697526-5C67-4770-926D-183DCAF03A83}"/>
              </a:ext>
            </a:extLst>
          </p:cNvPr>
          <p:cNvSpPr/>
          <p:nvPr/>
        </p:nvSpPr>
        <p:spPr>
          <a:xfrm>
            <a:off x="1474483" y="635777"/>
            <a:ext cx="1262074" cy="8236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AED007B-D611-4432-9BDC-72D29D504A86}"/>
              </a:ext>
            </a:extLst>
          </p:cNvPr>
          <p:cNvSpPr txBox="1"/>
          <p:nvPr/>
        </p:nvSpPr>
        <p:spPr>
          <a:xfrm>
            <a:off x="1447422" y="658729"/>
            <a:ext cx="1301831" cy="73866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Adding </a:t>
            </a:r>
            <a:r>
              <a:rPr lang="en-US" sz="1400" b="1" dirty="0">
                <a:latin typeface="Times New Roman" panose="02020603050405020304" pitchFamily="18" charset="0"/>
                <a:cs typeface="Times New Roman" panose="02020603050405020304" pitchFamily="18" charset="0"/>
              </a:rPr>
              <a:t>Year of Birth </a:t>
            </a:r>
            <a:r>
              <a:rPr lang="en-US" sz="1400" dirty="0">
                <a:latin typeface="Times New Roman" panose="02020603050405020304" pitchFamily="18" charset="0"/>
                <a:cs typeface="Times New Roman" panose="02020603050405020304" pitchFamily="18" charset="0"/>
              </a:rPr>
              <a:t>Column</a:t>
            </a:r>
          </a:p>
        </p:txBody>
      </p:sp>
      <p:cxnSp>
        <p:nvCxnSpPr>
          <p:cNvPr id="18" name="Straight Arrow Connector 17">
            <a:extLst>
              <a:ext uri="{FF2B5EF4-FFF2-40B4-BE49-F238E27FC236}">
                <a16:creationId xmlns:a16="http://schemas.microsoft.com/office/drawing/2014/main" id="{64A0E524-E86F-479B-813A-7A3EFAF0A222}"/>
              </a:ext>
            </a:extLst>
          </p:cNvPr>
          <p:cNvCxnSpPr>
            <a:cxnSpLocks/>
          </p:cNvCxnSpPr>
          <p:nvPr/>
        </p:nvCxnSpPr>
        <p:spPr>
          <a:xfrm>
            <a:off x="2234034" y="1508992"/>
            <a:ext cx="185439" cy="32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BDF49BA-057B-4338-B22A-7EA85B19F72B}"/>
              </a:ext>
            </a:extLst>
          </p:cNvPr>
          <p:cNvSpPr/>
          <p:nvPr/>
        </p:nvSpPr>
        <p:spPr>
          <a:xfrm>
            <a:off x="1457200" y="4202558"/>
            <a:ext cx="1109416" cy="7339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6F5A057-1E71-4872-9B84-826AD49D8D95}"/>
              </a:ext>
            </a:extLst>
          </p:cNvPr>
          <p:cNvSpPr txBox="1"/>
          <p:nvPr/>
        </p:nvSpPr>
        <p:spPr>
          <a:xfrm>
            <a:off x="1372219" y="4252811"/>
            <a:ext cx="1301831"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Selecting Relevant Data</a:t>
            </a:r>
          </a:p>
        </p:txBody>
      </p:sp>
      <p:cxnSp>
        <p:nvCxnSpPr>
          <p:cNvPr id="24" name="Straight Arrow Connector 23">
            <a:extLst>
              <a:ext uri="{FF2B5EF4-FFF2-40B4-BE49-F238E27FC236}">
                <a16:creationId xmlns:a16="http://schemas.microsoft.com/office/drawing/2014/main" id="{07E77747-F4B7-4881-AE8F-742C4C13CF47}"/>
              </a:ext>
            </a:extLst>
          </p:cNvPr>
          <p:cNvCxnSpPr>
            <a:cxnSpLocks/>
          </p:cNvCxnSpPr>
          <p:nvPr/>
        </p:nvCxnSpPr>
        <p:spPr>
          <a:xfrm flipV="1">
            <a:off x="2189838" y="2382874"/>
            <a:ext cx="954406" cy="1778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D63869E-AF0E-47DF-8BEC-7C1D04280999}"/>
              </a:ext>
            </a:extLst>
          </p:cNvPr>
          <p:cNvSpPr/>
          <p:nvPr/>
        </p:nvSpPr>
        <p:spPr>
          <a:xfrm>
            <a:off x="2827945" y="883282"/>
            <a:ext cx="1388499" cy="4069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4CC442A-77B8-4FA3-8BF4-BF115D500D90}"/>
              </a:ext>
            </a:extLst>
          </p:cNvPr>
          <p:cNvSpPr txBox="1"/>
          <p:nvPr/>
        </p:nvSpPr>
        <p:spPr>
          <a:xfrm>
            <a:off x="2911547" y="895342"/>
            <a:ext cx="1513502" cy="30777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IDWiseSorting</a:t>
            </a:r>
            <a:endParaRPr lang="en-US" sz="1400" dirty="0">
              <a:latin typeface="Times New Roman" panose="02020603050405020304" pitchFamily="18"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F2E1D281-28C7-4410-9C0B-6987BAEF0F77}"/>
              </a:ext>
            </a:extLst>
          </p:cNvPr>
          <p:cNvCxnSpPr>
            <a:cxnSpLocks/>
            <a:stCxn id="29" idx="4"/>
          </p:cNvCxnSpPr>
          <p:nvPr/>
        </p:nvCxnSpPr>
        <p:spPr>
          <a:xfrm>
            <a:off x="3522195" y="1290240"/>
            <a:ext cx="205949" cy="586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1F25C040-A914-45B1-B42D-40FD68EE872F}"/>
              </a:ext>
            </a:extLst>
          </p:cNvPr>
          <p:cNvSpPr/>
          <p:nvPr/>
        </p:nvSpPr>
        <p:spPr>
          <a:xfrm>
            <a:off x="4263781" y="638826"/>
            <a:ext cx="2970140" cy="584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BF169B9-1A68-405F-90FC-D69C29311B89}"/>
              </a:ext>
            </a:extLst>
          </p:cNvPr>
          <p:cNvSpPr txBox="1"/>
          <p:nvPr/>
        </p:nvSpPr>
        <p:spPr>
          <a:xfrm>
            <a:off x="4200663" y="671086"/>
            <a:ext cx="3109663"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Dealing with Null, Spaces, Gender (Female for F and Male for M)</a:t>
            </a:r>
          </a:p>
        </p:txBody>
      </p:sp>
      <p:cxnSp>
        <p:nvCxnSpPr>
          <p:cNvPr id="44" name="Straight Arrow Connector 43">
            <a:extLst>
              <a:ext uri="{FF2B5EF4-FFF2-40B4-BE49-F238E27FC236}">
                <a16:creationId xmlns:a16="http://schemas.microsoft.com/office/drawing/2014/main" id="{33CA6FE4-D8DB-462F-8048-803B01C8796D}"/>
              </a:ext>
            </a:extLst>
          </p:cNvPr>
          <p:cNvCxnSpPr>
            <a:cxnSpLocks/>
          </p:cNvCxnSpPr>
          <p:nvPr/>
        </p:nvCxnSpPr>
        <p:spPr>
          <a:xfrm flipH="1">
            <a:off x="4451976" y="1203119"/>
            <a:ext cx="236443" cy="663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Left Brace 47">
            <a:extLst>
              <a:ext uri="{FF2B5EF4-FFF2-40B4-BE49-F238E27FC236}">
                <a16:creationId xmlns:a16="http://schemas.microsoft.com/office/drawing/2014/main" id="{5457612E-8687-45A8-A6C6-C7B2F3575CEA}"/>
              </a:ext>
            </a:extLst>
          </p:cNvPr>
          <p:cNvSpPr/>
          <p:nvPr/>
        </p:nvSpPr>
        <p:spPr>
          <a:xfrm>
            <a:off x="4039290" y="2621249"/>
            <a:ext cx="155448" cy="9144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F81DF5A9-776B-4F4B-BD7E-877D23CAAB11}"/>
              </a:ext>
            </a:extLst>
          </p:cNvPr>
          <p:cNvCxnSpPr>
            <a:cxnSpLocks/>
          </p:cNvCxnSpPr>
          <p:nvPr/>
        </p:nvCxnSpPr>
        <p:spPr>
          <a:xfrm flipV="1">
            <a:off x="3178779" y="3591636"/>
            <a:ext cx="898620" cy="87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F78E6D0-29C5-4F44-B573-4F16882D5AE9}"/>
              </a:ext>
            </a:extLst>
          </p:cNvPr>
          <p:cNvSpPr txBox="1"/>
          <p:nvPr/>
        </p:nvSpPr>
        <p:spPr>
          <a:xfrm>
            <a:off x="2551073" y="4523168"/>
            <a:ext cx="1301831" cy="73866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Adding Branches for Partitions</a:t>
            </a:r>
          </a:p>
        </p:txBody>
      </p:sp>
      <p:sp>
        <p:nvSpPr>
          <p:cNvPr id="55" name="Oval 54">
            <a:extLst>
              <a:ext uri="{FF2B5EF4-FFF2-40B4-BE49-F238E27FC236}">
                <a16:creationId xmlns:a16="http://schemas.microsoft.com/office/drawing/2014/main" id="{9A7FF0E9-A08D-4584-89C1-103263488286}"/>
              </a:ext>
            </a:extLst>
          </p:cNvPr>
          <p:cNvSpPr/>
          <p:nvPr/>
        </p:nvSpPr>
        <p:spPr>
          <a:xfrm>
            <a:off x="2616085" y="4476409"/>
            <a:ext cx="1125388" cy="842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4FFB7224-9BF9-4842-A1C9-5F1C603FF99A}"/>
              </a:ext>
            </a:extLst>
          </p:cNvPr>
          <p:cNvSpPr/>
          <p:nvPr/>
        </p:nvSpPr>
        <p:spPr>
          <a:xfrm>
            <a:off x="7312712" y="725117"/>
            <a:ext cx="2368265" cy="42810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701F167-0348-454B-B31D-D2BC7A9AFA7F}"/>
              </a:ext>
            </a:extLst>
          </p:cNvPr>
          <p:cNvSpPr txBox="1"/>
          <p:nvPr/>
        </p:nvSpPr>
        <p:spPr>
          <a:xfrm>
            <a:off x="7332322" y="769636"/>
            <a:ext cx="2348656" cy="307777"/>
          </a:xfrm>
          <a:prstGeom prst="rect">
            <a:avLst/>
          </a:prstGeom>
          <a:noFill/>
          <a:ln>
            <a:noFill/>
          </a:ln>
        </p:spPr>
        <p:txBody>
          <a:bodyPr wrap="none" rtlCol="0">
            <a:spAutoFit/>
          </a:bodyPr>
          <a:lstStyle/>
          <a:p>
            <a:r>
              <a:rPr lang="en-US" sz="1400" b="1" dirty="0">
                <a:latin typeface="Times New Roman" panose="02020603050405020304" pitchFamily="18" charset="0"/>
                <a:cs typeface="Times New Roman" panose="02020603050405020304" pitchFamily="18" charset="0"/>
              </a:rPr>
              <a:t>Olympic Data after cleaning</a:t>
            </a:r>
          </a:p>
        </p:txBody>
      </p:sp>
      <p:cxnSp>
        <p:nvCxnSpPr>
          <p:cNvPr id="59" name="Straight Arrow Connector 58">
            <a:extLst>
              <a:ext uri="{FF2B5EF4-FFF2-40B4-BE49-F238E27FC236}">
                <a16:creationId xmlns:a16="http://schemas.microsoft.com/office/drawing/2014/main" id="{B997972F-8893-466E-B01E-B64AE3AD7CC4}"/>
              </a:ext>
            </a:extLst>
          </p:cNvPr>
          <p:cNvCxnSpPr>
            <a:cxnSpLocks/>
          </p:cNvCxnSpPr>
          <p:nvPr/>
        </p:nvCxnSpPr>
        <p:spPr>
          <a:xfrm flipH="1">
            <a:off x="5508602" y="1101626"/>
            <a:ext cx="1823720" cy="82493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5" name="Right Brace 64">
            <a:extLst>
              <a:ext uri="{FF2B5EF4-FFF2-40B4-BE49-F238E27FC236}">
                <a16:creationId xmlns:a16="http://schemas.microsoft.com/office/drawing/2014/main" id="{7CF81682-1AAC-44CD-93C7-E906A36D5286}"/>
              </a:ext>
            </a:extLst>
          </p:cNvPr>
          <p:cNvSpPr/>
          <p:nvPr/>
        </p:nvSpPr>
        <p:spPr>
          <a:xfrm>
            <a:off x="10419045" y="2696599"/>
            <a:ext cx="348484" cy="2295631"/>
          </a:xfrm>
          <a:prstGeom prst="rightBrace">
            <a:avLst>
              <a:gd name="adj1" fmla="val 8333"/>
              <a:gd name="adj2" fmla="val 49387"/>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67C594C6-2285-4565-A99E-FE8C605DFC50}"/>
              </a:ext>
            </a:extLst>
          </p:cNvPr>
          <p:cNvSpPr txBox="1"/>
          <p:nvPr/>
        </p:nvSpPr>
        <p:spPr>
          <a:xfrm>
            <a:off x="10828889" y="3484879"/>
            <a:ext cx="1299491" cy="646331"/>
          </a:xfrm>
          <a:prstGeom prst="rect">
            <a:avLst/>
          </a:prstGeom>
          <a:noFill/>
          <a:ln>
            <a:solidFill>
              <a:schemeClr val="bg1">
                <a:lumMod val="75000"/>
              </a:schemeClr>
            </a:solidFill>
          </a:ln>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Dimension </a:t>
            </a:r>
          </a:p>
          <a:p>
            <a:pPr algn="ctr"/>
            <a:r>
              <a:rPr lang="en-US" i="1" dirty="0">
                <a:latin typeface="Times New Roman" panose="02020603050405020304" pitchFamily="18" charset="0"/>
                <a:cs typeface="Times New Roman" panose="02020603050405020304" pitchFamily="18" charset="0"/>
              </a:rPr>
              <a:t>Tables</a:t>
            </a:r>
          </a:p>
        </p:txBody>
      </p:sp>
      <p:sp>
        <p:nvSpPr>
          <p:cNvPr id="67" name="Oval 66">
            <a:extLst>
              <a:ext uri="{FF2B5EF4-FFF2-40B4-BE49-F238E27FC236}">
                <a16:creationId xmlns:a16="http://schemas.microsoft.com/office/drawing/2014/main" id="{8B4B6DF0-E361-41F7-8C1C-CD7107D9CD72}"/>
              </a:ext>
            </a:extLst>
          </p:cNvPr>
          <p:cNvSpPr/>
          <p:nvPr/>
        </p:nvSpPr>
        <p:spPr>
          <a:xfrm>
            <a:off x="6933625" y="1380318"/>
            <a:ext cx="1881291" cy="33262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2EE723FA-A877-4370-B7B4-B727602C3396}"/>
              </a:ext>
            </a:extLst>
          </p:cNvPr>
          <p:cNvSpPr txBox="1"/>
          <p:nvPr/>
        </p:nvSpPr>
        <p:spPr>
          <a:xfrm>
            <a:off x="6995139" y="1369697"/>
            <a:ext cx="1811714" cy="307777"/>
          </a:xfrm>
          <a:prstGeom prst="rect">
            <a:avLst/>
          </a:prstGeom>
          <a:noFill/>
          <a:ln>
            <a:noFill/>
          </a:ln>
        </p:spPr>
        <p:txBody>
          <a:bodyPr wrap="none" rtlCol="0">
            <a:spAutoFit/>
          </a:bodyPr>
          <a:lstStyle/>
          <a:p>
            <a:r>
              <a:rPr lang="en-US" sz="1400" dirty="0">
                <a:latin typeface="Times New Roman" panose="02020603050405020304" pitchFamily="18" charset="0"/>
                <a:cs typeface="Times New Roman" panose="02020603050405020304" pitchFamily="18" charset="0"/>
              </a:rPr>
              <a:t>Selecting Players Data</a:t>
            </a:r>
          </a:p>
        </p:txBody>
      </p:sp>
      <p:cxnSp>
        <p:nvCxnSpPr>
          <p:cNvPr id="75" name="Straight Arrow Connector 74">
            <a:extLst>
              <a:ext uri="{FF2B5EF4-FFF2-40B4-BE49-F238E27FC236}">
                <a16:creationId xmlns:a16="http://schemas.microsoft.com/office/drawing/2014/main" id="{1B1132E1-A3B1-4024-93C9-12ED8617C8A1}"/>
              </a:ext>
            </a:extLst>
          </p:cNvPr>
          <p:cNvCxnSpPr>
            <a:cxnSpLocks/>
          </p:cNvCxnSpPr>
          <p:nvPr/>
        </p:nvCxnSpPr>
        <p:spPr>
          <a:xfrm flipH="1">
            <a:off x="5245232" y="1640500"/>
            <a:ext cx="1688393" cy="88013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DA4DF14-F191-4C92-8ABD-76B9FAAE3145}"/>
              </a:ext>
            </a:extLst>
          </p:cNvPr>
          <p:cNvSpPr/>
          <p:nvPr/>
        </p:nvSpPr>
        <p:spPr>
          <a:xfrm>
            <a:off x="7196995" y="1833827"/>
            <a:ext cx="1090845" cy="4004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A115A9E4-7901-43F5-8942-AD621101C621}"/>
              </a:ext>
            </a:extLst>
          </p:cNvPr>
          <p:cNvSpPr txBox="1"/>
          <p:nvPr/>
        </p:nvSpPr>
        <p:spPr>
          <a:xfrm>
            <a:off x="7216604" y="1878345"/>
            <a:ext cx="1058303" cy="307777"/>
          </a:xfrm>
          <a:prstGeom prst="rect">
            <a:avLst/>
          </a:prstGeom>
          <a:noFill/>
          <a:ln>
            <a:noFill/>
          </a:ln>
        </p:spPr>
        <p:txBody>
          <a:bodyPr wrap="none" rtlCol="0">
            <a:spAutoFit/>
          </a:bodyPr>
          <a:lstStyle/>
          <a:p>
            <a:r>
              <a:rPr lang="en-US" sz="1400" dirty="0">
                <a:latin typeface="Times New Roman" panose="02020603050405020304" pitchFamily="18" charset="0"/>
                <a:cs typeface="Times New Roman" panose="02020603050405020304" pitchFamily="18" charset="0"/>
              </a:rPr>
              <a:t>Unique data</a:t>
            </a:r>
          </a:p>
        </p:txBody>
      </p:sp>
      <p:cxnSp>
        <p:nvCxnSpPr>
          <p:cNvPr id="94" name="Straight Arrow Connector 93">
            <a:extLst>
              <a:ext uri="{FF2B5EF4-FFF2-40B4-BE49-F238E27FC236}">
                <a16:creationId xmlns:a16="http://schemas.microsoft.com/office/drawing/2014/main" id="{9B234102-9C10-489B-ACB8-125B7E259D4A}"/>
              </a:ext>
            </a:extLst>
          </p:cNvPr>
          <p:cNvCxnSpPr>
            <a:cxnSpLocks/>
          </p:cNvCxnSpPr>
          <p:nvPr/>
        </p:nvCxnSpPr>
        <p:spPr>
          <a:xfrm flipH="1">
            <a:off x="5846320" y="2032233"/>
            <a:ext cx="1334394" cy="49482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510058DE-AF1A-436A-9F1E-A1CB349B82DF}"/>
              </a:ext>
            </a:extLst>
          </p:cNvPr>
          <p:cNvSpPr/>
          <p:nvPr/>
        </p:nvSpPr>
        <p:spPr>
          <a:xfrm>
            <a:off x="8290615" y="2580386"/>
            <a:ext cx="1266483" cy="4004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81C8B329-A8E5-4175-AA9F-7B63A32870B0}"/>
              </a:ext>
            </a:extLst>
          </p:cNvPr>
          <p:cNvCxnSpPr>
            <a:cxnSpLocks/>
          </p:cNvCxnSpPr>
          <p:nvPr/>
        </p:nvCxnSpPr>
        <p:spPr>
          <a:xfrm flipH="1" flipV="1">
            <a:off x="6766321" y="2745843"/>
            <a:ext cx="1422080" cy="1714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19A4117-B3E7-4C03-8B92-1E09F4F4E333}"/>
              </a:ext>
            </a:extLst>
          </p:cNvPr>
          <p:cNvSpPr txBox="1"/>
          <p:nvPr/>
        </p:nvSpPr>
        <p:spPr>
          <a:xfrm>
            <a:off x="8314663" y="2616681"/>
            <a:ext cx="1253805" cy="307777"/>
          </a:xfrm>
          <a:prstGeom prst="rect">
            <a:avLst/>
          </a:prstGeom>
          <a:noFill/>
          <a:ln>
            <a:noFill/>
          </a:ln>
        </p:spPr>
        <p:txBody>
          <a:bodyPr wrap="none" rtlCol="0">
            <a:spAutoFit/>
          </a:bodyPr>
          <a:lstStyle/>
          <a:p>
            <a:r>
              <a:rPr lang="en-US" sz="1400" b="1" dirty="0">
                <a:latin typeface="Times New Roman" panose="02020603050405020304" pitchFamily="18" charset="0"/>
                <a:cs typeface="Times New Roman" panose="02020603050405020304" pitchFamily="18" charset="0"/>
              </a:rPr>
              <a:t>Player Details</a:t>
            </a:r>
          </a:p>
        </p:txBody>
      </p:sp>
      <p:sp>
        <p:nvSpPr>
          <p:cNvPr id="100" name="Oval 99">
            <a:extLst>
              <a:ext uri="{FF2B5EF4-FFF2-40B4-BE49-F238E27FC236}">
                <a16:creationId xmlns:a16="http://schemas.microsoft.com/office/drawing/2014/main" id="{11806E93-25FA-47AF-A733-870D4BC2DC91}"/>
              </a:ext>
            </a:extLst>
          </p:cNvPr>
          <p:cNvSpPr/>
          <p:nvPr/>
        </p:nvSpPr>
        <p:spPr>
          <a:xfrm>
            <a:off x="9405947" y="5128653"/>
            <a:ext cx="1126461" cy="7386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a:extLst>
              <a:ext uri="{FF2B5EF4-FFF2-40B4-BE49-F238E27FC236}">
                <a16:creationId xmlns:a16="http://schemas.microsoft.com/office/drawing/2014/main" id="{B6BD6A2D-45DF-4B6E-A22A-6A9339758BE7}"/>
              </a:ext>
            </a:extLst>
          </p:cNvPr>
          <p:cNvCxnSpPr>
            <a:cxnSpLocks/>
          </p:cNvCxnSpPr>
          <p:nvPr/>
        </p:nvCxnSpPr>
        <p:spPr>
          <a:xfrm flipH="1">
            <a:off x="8770574" y="5350889"/>
            <a:ext cx="635373"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60E4C05-2D34-4631-92BB-4CE6F8C22868}"/>
              </a:ext>
            </a:extLst>
          </p:cNvPr>
          <p:cNvSpPr txBox="1"/>
          <p:nvPr/>
        </p:nvSpPr>
        <p:spPr>
          <a:xfrm>
            <a:off x="9383173" y="5198202"/>
            <a:ext cx="1225594" cy="523220"/>
          </a:xfrm>
          <a:prstGeom prst="rect">
            <a:avLst/>
          </a:prstGeom>
          <a:noFill/>
          <a:ln>
            <a:no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IDs Relationships</a:t>
            </a:r>
          </a:p>
        </p:txBody>
      </p:sp>
      <p:sp>
        <p:nvSpPr>
          <p:cNvPr id="105" name="Oval 104">
            <a:extLst>
              <a:ext uri="{FF2B5EF4-FFF2-40B4-BE49-F238E27FC236}">
                <a16:creationId xmlns:a16="http://schemas.microsoft.com/office/drawing/2014/main" id="{D74083E1-7679-48BE-9B5E-DDB3F7510C18}"/>
              </a:ext>
            </a:extLst>
          </p:cNvPr>
          <p:cNvSpPr/>
          <p:nvPr/>
        </p:nvSpPr>
        <p:spPr>
          <a:xfrm>
            <a:off x="3917916" y="4719713"/>
            <a:ext cx="1388499" cy="949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38EF2D0B-9042-415D-B57F-EB9095F3FF96}"/>
              </a:ext>
            </a:extLst>
          </p:cNvPr>
          <p:cNvCxnSpPr>
            <a:cxnSpLocks/>
          </p:cNvCxnSpPr>
          <p:nvPr/>
        </p:nvCxnSpPr>
        <p:spPr>
          <a:xfrm flipV="1">
            <a:off x="4637791" y="3717180"/>
            <a:ext cx="365154" cy="1002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05E246A-14A6-45B7-BD7B-D88CE0FCCB9C}"/>
              </a:ext>
            </a:extLst>
          </p:cNvPr>
          <p:cNvSpPr txBox="1"/>
          <p:nvPr/>
        </p:nvSpPr>
        <p:spPr>
          <a:xfrm>
            <a:off x="3881040" y="4888768"/>
            <a:ext cx="1513502" cy="73866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Selecting Game Data with Player ID</a:t>
            </a:r>
          </a:p>
        </p:txBody>
      </p:sp>
      <p:sp>
        <p:nvSpPr>
          <p:cNvPr id="115" name="Oval 114">
            <a:extLst>
              <a:ext uri="{FF2B5EF4-FFF2-40B4-BE49-F238E27FC236}">
                <a16:creationId xmlns:a16="http://schemas.microsoft.com/office/drawing/2014/main" id="{8EEE2827-9329-476D-B81B-6D0FB1349D8F}"/>
              </a:ext>
            </a:extLst>
          </p:cNvPr>
          <p:cNvSpPr/>
          <p:nvPr/>
        </p:nvSpPr>
        <p:spPr>
          <a:xfrm>
            <a:off x="3965447" y="5772270"/>
            <a:ext cx="4307361" cy="9119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F387E6FF-1C47-4458-B796-58582E0CBC2C}"/>
              </a:ext>
            </a:extLst>
          </p:cNvPr>
          <p:cNvSpPr txBox="1"/>
          <p:nvPr/>
        </p:nvSpPr>
        <p:spPr>
          <a:xfrm>
            <a:off x="4336489" y="5818075"/>
            <a:ext cx="3587308" cy="73866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Adding </a:t>
            </a:r>
            <a:r>
              <a:rPr lang="en-US" sz="1400" b="1" dirty="0" err="1">
                <a:latin typeface="Times New Roman" panose="02020603050405020304" pitchFamily="18" charset="0"/>
                <a:cs typeface="Times New Roman" panose="02020603050405020304" pitchFamily="18" charset="0"/>
              </a:rPr>
              <a:t>GameID</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EventID</a:t>
            </a:r>
            <a:r>
              <a:rPr lang="en-US" sz="1400"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MedalID</a:t>
            </a:r>
            <a:r>
              <a:rPr lang="en-US" sz="1400" dirty="0">
                <a:latin typeface="Times New Roman" panose="02020603050405020304" pitchFamily="18" charset="0"/>
                <a:cs typeface="Times New Roman" panose="02020603050405020304" pitchFamily="18" charset="0"/>
              </a:rPr>
              <a:t> columns respectively based on </a:t>
            </a:r>
            <a:r>
              <a:rPr lang="en-US" sz="1400" b="1" dirty="0" err="1">
                <a:latin typeface="Times New Roman" panose="02020603050405020304" pitchFamily="18" charset="0"/>
                <a:cs typeface="Times New Roman" panose="02020603050405020304" pitchFamily="18" charset="0"/>
              </a:rPr>
              <a:t>Dense_Rank</a:t>
            </a:r>
            <a:r>
              <a:rPr lang="en-US" sz="1400" b="1" dirty="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function to define relationship with </a:t>
            </a:r>
            <a:r>
              <a:rPr lang="en-US" sz="1400" b="1" dirty="0" err="1">
                <a:latin typeface="Times New Roman" panose="02020603050405020304" pitchFamily="18" charset="0"/>
                <a:cs typeface="Times New Roman" panose="02020603050405020304" pitchFamily="18" charset="0"/>
              </a:rPr>
              <a:t>PlayerID</a:t>
            </a:r>
            <a:endParaRPr lang="en-US" sz="1400" b="1" dirty="0">
              <a:latin typeface="Times New Roman" panose="02020603050405020304" pitchFamily="18" charset="0"/>
              <a:cs typeface="Times New Roman" panose="02020603050405020304" pitchFamily="18" charset="0"/>
            </a:endParaRPr>
          </a:p>
        </p:txBody>
      </p:sp>
      <p:cxnSp>
        <p:nvCxnSpPr>
          <p:cNvPr id="124" name="Straight Arrow Connector 123">
            <a:extLst>
              <a:ext uri="{FF2B5EF4-FFF2-40B4-BE49-F238E27FC236}">
                <a16:creationId xmlns:a16="http://schemas.microsoft.com/office/drawing/2014/main" id="{62CEE471-D03D-4C8E-817D-80D24499B632}"/>
              </a:ext>
            </a:extLst>
          </p:cNvPr>
          <p:cNvCxnSpPr>
            <a:cxnSpLocks/>
            <a:endCxn id="132" idx="1"/>
          </p:cNvCxnSpPr>
          <p:nvPr/>
        </p:nvCxnSpPr>
        <p:spPr>
          <a:xfrm flipV="1">
            <a:off x="5705214" y="3817178"/>
            <a:ext cx="714410" cy="1976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Left Brace 131">
            <a:extLst>
              <a:ext uri="{FF2B5EF4-FFF2-40B4-BE49-F238E27FC236}">
                <a16:creationId xmlns:a16="http://schemas.microsoft.com/office/drawing/2014/main" id="{472B0DE8-2247-4296-9A50-CE66565580FB}"/>
              </a:ext>
            </a:extLst>
          </p:cNvPr>
          <p:cNvSpPr/>
          <p:nvPr/>
        </p:nvSpPr>
        <p:spPr>
          <a:xfrm rot="16200000">
            <a:off x="6353919" y="2990383"/>
            <a:ext cx="131410" cy="152218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84B2266D-DD88-4CB4-8B19-3914D5DDF1C6}"/>
              </a:ext>
            </a:extLst>
          </p:cNvPr>
          <p:cNvSpPr/>
          <p:nvPr/>
        </p:nvSpPr>
        <p:spPr>
          <a:xfrm>
            <a:off x="9773430" y="3061292"/>
            <a:ext cx="707253" cy="62447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384F27D-071B-4DEC-9AF7-5D51C56A8667}"/>
              </a:ext>
            </a:extLst>
          </p:cNvPr>
          <p:cNvSpPr/>
          <p:nvPr/>
        </p:nvSpPr>
        <p:spPr>
          <a:xfrm>
            <a:off x="9804426" y="3750772"/>
            <a:ext cx="707253" cy="59804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024E48D-2F54-4ADD-8E61-DBD00B718E56}"/>
              </a:ext>
            </a:extLst>
          </p:cNvPr>
          <p:cNvSpPr/>
          <p:nvPr/>
        </p:nvSpPr>
        <p:spPr>
          <a:xfrm>
            <a:off x="9773429" y="4448546"/>
            <a:ext cx="707253" cy="54368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73D9E4F3-CF0D-472F-A7CE-24434B85202A}"/>
              </a:ext>
            </a:extLst>
          </p:cNvPr>
          <p:cNvCxnSpPr>
            <a:cxnSpLocks/>
            <a:stCxn id="136" idx="2"/>
          </p:cNvCxnSpPr>
          <p:nvPr/>
        </p:nvCxnSpPr>
        <p:spPr>
          <a:xfrm flipH="1">
            <a:off x="9367268" y="3373530"/>
            <a:ext cx="406162" cy="2749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34603B6-73E6-48E2-B669-8E6ACE542789}"/>
              </a:ext>
            </a:extLst>
          </p:cNvPr>
          <p:cNvCxnSpPr>
            <a:cxnSpLocks/>
            <a:stCxn id="137" idx="2"/>
          </p:cNvCxnSpPr>
          <p:nvPr/>
        </p:nvCxnSpPr>
        <p:spPr>
          <a:xfrm flipH="1" flipV="1">
            <a:off x="9421364" y="4044441"/>
            <a:ext cx="383062" cy="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39F5136E-0A5C-4E91-9FF7-AE3A616CBA9D}"/>
              </a:ext>
            </a:extLst>
          </p:cNvPr>
          <p:cNvCxnSpPr>
            <a:cxnSpLocks/>
          </p:cNvCxnSpPr>
          <p:nvPr/>
        </p:nvCxnSpPr>
        <p:spPr>
          <a:xfrm flipH="1">
            <a:off x="9421364" y="4676524"/>
            <a:ext cx="35018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59F90743-C640-4DAD-A897-7B21879DF6FB}"/>
              </a:ext>
            </a:extLst>
          </p:cNvPr>
          <p:cNvSpPr txBox="1"/>
          <p:nvPr/>
        </p:nvSpPr>
        <p:spPr>
          <a:xfrm>
            <a:off x="9804426" y="3068416"/>
            <a:ext cx="713657" cy="523220"/>
          </a:xfrm>
          <a:prstGeom prst="rect">
            <a:avLst/>
          </a:prstGeom>
          <a:noFill/>
          <a:ln>
            <a:noFill/>
          </a:ln>
        </p:spPr>
        <p:txBody>
          <a:bodyPr wrap="none" rtlCol="0">
            <a:spAutoFit/>
          </a:bodyPr>
          <a:lstStyle/>
          <a:p>
            <a:r>
              <a:rPr lang="en-US" sz="1400" b="1" dirty="0">
                <a:latin typeface="Times New Roman" panose="02020603050405020304" pitchFamily="18" charset="0"/>
                <a:cs typeface="Times New Roman" panose="02020603050405020304" pitchFamily="18" charset="0"/>
              </a:rPr>
              <a:t>Game </a:t>
            </a:r>
          </a:p>
          <a:p>
            <a:r>
              <a:rPr lang="en-US" sz="1400" b="1" dirty="0">
                <a:latin typeface="Times New Roman" panose="02020603050405020304" pitchFamily="18" charset="0"/>
                <a:cs typeface="Times New Roman" panose="02020603050405020304" pitchFamily="18" charset="0"/>
              </a:rPr>
              <a:t>Details</a:t>
            </a:r>
          </a:p>
        </p:txBody>
      </p:sp>
      <p:sp>
        <p:nvSpPr>
          <p:cNvPr id="154" name="TextBox 153">
            <a:extLst>
              <a:ext uri="{FF2B5EF4-FFF2-40B4-BE49-F238E27FC236}">
                <a16:creationId xmlns:a16="http://schemas.microsoft.com/office/drawing/2014/main" id="{A0592152-9ADF-43C0-9E53-0D71DADF7634}"/>
              </a:ext>
            </a:extLst>
          </p:cNvPr>
          <p:cNvSpPr txBox="1"/>
          <p:nvPr/>
        </p:nvSpPr>
        <p:spPr>
          <a:xfrm>
            <a:off x="9818751" y="3795087"/>
            <a:ext cx="713657" cy="523220"/>
          </a:xfrm>
          <a:prstGeom prst="rect">
            <a:avLst/>
          </a:prstGeom>
          <a:noFill/>
          <a:ln>
            <a:noFill/>
          </a:ln>
        </p:spPr>
        <p:txBody>
          <a:bodyPr wrap="none" rtlCol="0">
            <a:spAutoFit/>
          </a:bodyPr>
          <a:lstStyle/>
          <a:p>
            <a:r>
              <a:rPr lang="en-US" sz="1400" b="1" dirty="0">
                <a:latin typeface="Times New Roman" panose="02020603050405020304" pitchFamily="18" charset="0"/>
                <a:cs typeface="Times New Roman" panose="02020603050405020304" pitchFamily="18" charset="0"/>
              </a:rPr>
              <a:t>Event</a:t>
            </a:r>
          </a:p>
          <a:p>
            <a:r>
              <a:rPr lang="en-US" sz="1400" b="1" dirty="0">
                <a:latin typeface="Times New Roman" panose="02020603050405020304" pitchFamily="18" charset="0"/>
                <a:cs typeface="Times New Roman" panose="02020603050405020304" pitchFamily="18" charset="0"/>
              </a:rPr>
              <a:t>Details</a:t>
            </a:r>
          </a:p>
        </p:txBody>
      </p:sp>
      <p:sp>
        <p:nvSpPr>
          <p:cNvPr id="155" name="TextBox 154">
            <a:extLst>
              <a:ext uri="{FF2B5EF4-FFF2-40B4-BE49-F238E27FC236}">
                <a16:creationId xmlns:a16="http://schemas.microsoft.com/office/drawing/2014/main" id="{B9429F89-3F3A-48DB-9A8B-96213C7EB44B}"/>
              </a:ext>
            </a:extLst>
          </p:cNvPr>
          <p:cNvSpPr txBox="1"/>
          <p:nvPr/>
        </p:nvSpPr>
        <p:spPr>
          <a:xfrm>
            <a:off x="9774815" y="4455449"/>
            <a:ext cx="713657" cy="523220"/>
          </a:xfrm>
          <a:prstGeom prst="rect">
            <a:avLst/>
          </a:prstGeom>
          <a:noFill/>
          <a:ln>
            <a:noFill/>
          </a:ln>
        </p:spPr>
        <p:txBody>
          <a:bodyPr wrap="none" rtlCol="0">
            <a:spAutoFit/>
          </a:bodyPr>
          <a:lstStyle/>
          <a:p>
            <a:r>
              <a:rPr lang="en-US" sz="1400" b="1" dirty="0">
                <a:latin typeface="Times New Roman" panose="02020603050405020304" pitchFamily="18" charset="0"/>
                <a:cs typeface="Times New Roman" panose="02020603050405020304" pitchFamily="18" charset="0"/>
              </a:rPr>
              <a:t>Medal </a:t>
            </a:r>
          </a:p>
          <a:p>
            <a:r>
              <a:rPr lang="en-US" sz="1400" b="1" dirty="0">
                <a:latin typeface="Times New Roman" panose="02020603050405020304" pitchFamily="18" charset="0"/>
                <a:cs typeface="Times New Roman" panose="02020603050405020304" pitchFamily="18" charset="0"/>
              </a:rPr>
              <a:t>Details</a:t>
            </a:r>
          </a:p>
        </p:txBody>
      </p:sp>
      <p:cxnSp>
        <p:nvCxnSpPr>
          <p:cNvPr id="156" name="Straight Arrow Connector 155">
            <a:extLst>
              <a:ext uri="{FF2B5EF4-FFF2-40B4-BE49-F238E27FC236}">
                <a16:creationId xmlns:a16="http://schemas.microsoft.com/office/drawing/2014/main" id="{2D91542C-4F43-4F00-AFCD-686B03278C1F}"/>
              </a:ext>
            </a:extLst>
          </p:cNvPr>
          <p:cNvCxnSpPr>
            <a:cxnSpLocks/>
          </p:cNvCxnSpPr>
          <p:nvPr/>
        </p:nvCxnSpPr>
        <p:spPr>
          <a:xfrm flipH="1" flipV="1">
            <a:off x="7831290" y="5535051"/>
            <a:ext cx="1090845" cy="59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D769C13B-EAD8-4A75-8219-B6EBBF607D5A}"/>
              </a:ext>
            </a:extLst>
          </p:cNvPr>
          <p:cNvSpPr/>
          <p:nvPr/>
        </p:nvSpPr>
        <p:spPr>
          <a:xfrm>
            <a:off x="8540226" y="6082701"/>
            <a:ext cx="1560379" cy="381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DDBB5671-CBAD-4D72-92EC-D156A3A2DB85}"/>
              </a:ext>
            </a:extLst>
          </p:cNvPr>
          <p:cNvSpPr txBox="1"/>
          <p:nvPr/>
        </p:nvSpPr>
        <p:spPr>
          <a:xfrm>
            <a:off x="8373587" y="6128709"/>
            <a:ext cx="198736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Selecting IDs</a:t>
            </a:r>
          </a:p>
        </p:txBody>
      </p:sp>
      <p:sp>
        <p:nvSpPr>
          <p:cNvPr id="163" name="Right Brace 162">
            <a:extLst>
              <a:ext uri="{FF2B5EF4-FFF2-40B4-BE49-F238E27FC236}">
                <a16:creationId xmlns:a16="http://schemas.microsoft.com/office/drawing/2014/main" id="{884CD3AE-4B81-43C3-8BAF-2328A63D33F0}"/>
              </a:ext>
            </a:extLst>
          </p:cNvPr>
          <p:cNvSpPr/>
          <p:nvPr/>
        </p:nvSpPr>
        <p:spPr>
          <a:xfrm>
            <a:off x="10414475" y="5098864"/>
            <a:ext cx="388584" cy="775191"/>
          </a:xfrm>
          <a:prstGeom prst="rightBrace">
            <a:avLst>
              <a:gd name="adj1" fmla="val 8333"/>
              <a:gd name="adj2" fmla="val 49387"/>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TextBox 163">
            <a:extLst>
              <a:ext uri="{FF2B5EF4-FFF2-40B4-BE49-F238E27FC236}">
                <a16:creationId xmlns:a16="http://schemas.microsoft.com/office/drawing/2014/main" id="{E658067E-ED7E-4E1A-A05B-950F212A0777}"/>
              </a:ext>
            </a:extLst>
          </p:cNvPr>
          <p:cNvSpPr txBox="1"/>
          <p:nvPr/>
        </p:nvSpPr>
        <p:spPr>
          <a:xfrm>
            <a:off x="10940225" y="5131120"/>
            <a:ext cx="831764" cy="646331"/>
          </a:xfrm>
          <a:prstGeom prst="rect">
            <a:avLst/>
          </a:prstGeom>
          <a:noFill/>
          <a:ln>
            <a:solidFill>
              <a:schemeClr val="bg1">
                <a:lumMod val="75000"/>
              </a:schemeClr>
            </a:solidFill>
          </a:ln>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Fact</a:t>
            </a:r>
          </a:p>
          <a:p>
            <a:pPr algn="ctr"/>
            <a:r>
              <a:rPr lang="en-US" i="1" dirty="0">
                <a:latin typeface="Times New Roman" panose="02020603050405020304" pitchFamily="18" charset="0"/>
                <a:cs typeface="Times New Roman" panose="02020603050405020304" pitchFamily="18" charset="0"/>
              </a:rPr>
              <a:t>Table</a:t>
            </a:r>
          </a:p>
        </p:txBody>
      </p:sp>
      <p:graphicFrame>
        <p:nvGraphicFramePr>
          <p:cNvPr id="69" name="Object 68">
            <a:extLst>
              <a:ext uri="{FF2B5EF4-FFF2-40B4-BE49-F238E27FC236}">
                <a16:creationId xmlns:a16="http://schemas.microsoft.com/office/drawing/2014/main" id="{6FFF03DB-F014-41A7-94BA-BED05E312BC2}"/>
              </a:ext>
            </a:extLst>
          </p:cNvPr>
          <p:cNvGraphicFramePr>
            <a:graphicFrameLocks noChangeAspect="1"/>
          </p:cNvGraphicFramePr>
          <p:nvPr>
            <p:extLst>
              <p:ext uri="{D42A27DB-BD31-4B8C-83A1-F6EECF244321}">
                <p14:modId xmlns:p14="http://schemas.microsoft.com/office/powerpoint/2010/main" val="2839041037"/>
              </p:ext>
            </p:extLst>
          </p:nvPr>
        </p:nvGraphicFramePr>
        <p:xfrm>
          <a:off x="340042" y="5815675"/>
          <a:ext cx="988145" cy="930936"/>
        </p:xfrm>
        <a:graphic>
          <a:graphicData uri="http://schemas.openxmlformats.org/presentationml/2006/ole">
            <mc:AlternateContent xmlns:mc="http://schemas.openxmlformats.org/markup-compatibility/2006">
              <mc:Choice xmlns:v="urn:schemas-microsoft-com:vml" Requires="v">
                <p:oleObj name="Worksheet" showAsIcon="1" r:id="rId3" imgW="914225" imgH="771561" progId="Excel.Sheet.12">
                  <p:embed/>
                </p:oleObj>
              </mc:Choice>
              <mc:Fallback>
                <p:oleObj name="Worksheet" showAsIcon="1" r:id="rId3" imgW="914225" imgH="771561" progId="Excel.Sheet.12">
                  <p:embed/>
                  <p:pic>
                    <p:nvPicPr>
                      <p:cNvPr id="6" name="Object 5">
                        <a:extLst>
                          <a:ext uri="{FF2B5EF4-FFF2-40B4-BE49-F238E27FC236}">
                            <a16:creationId xmlns:a16="http://schemas.microsoft.com/office/drawing/2014/main" id="{CA916292-6C02-41C5-B405-4D02F7D6EC96}"/>
                          </a:ext>
                        </a:extLst>
                      </p:cNvPr>
                      <p:cNvPicPr/>
                      <p:nvPr/>
                    </p:nvPicPr>
                    <p:blipFill>
                      <a:blip r:embed="rId4"/>
                      <a:stretch>
                        <a:fillRect/>
                      </a:stretch>
                    </p:blipFill>
                    <p:spPr>
                      <a:xfrm>
                        <a:off x="340042" y="5815675"/>
                        <a:ext cx="988145" cy="930936"/>
                      </a:xfrm>
                      <a:prstGeom prst="rect">
                        <a:avLst/>
                      </a:prstGeom>
                      <a:ln>
                        <a:solidFill>
                          <a:schemeClr val="bg1">
                            <a:lumMod val="85000"/>
                          </a:schemeClr>
                        </a:solidFill>
                      </a:ln>
                    </p:spPr>
                  </p:pic>
                </p:oleObj>
              </mc:Fallback>
            </mc:AlternateContent>
          </a:graphicData>
        </a:graphic>
      </p:graphicFrame>
      <p:sp>
        <p:nvSpPr>
          <p:cNvPr id="70" name="Oval 69">
            <a:extLst>
              <a:ext uri="{FF2B5EF4-FFF2-40B4-BE49-F238E27FC236}">
                <a16:creationId xmlns:a16="http://schemas.microsoft.com/office/drawing/2014/main" id="{675427D9-ACA6-4D1C-960B-B74B307B030F}"/>
              </a:ext>
            </a:extLst>
          </p:cNvPr>
          <p:cNvSpPr/>
          <p:nvPr/>
        </p:nvSpPr>
        <p:spPr>
          <a:xfrm>
            <a:off x="558413" y="2032233"/>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1</a:t>
            </a:r>
          </a:p>
        </p:txBody>
      </p:sp>
      <p:sp>
        <p:nvSpPr>
          <p:cNvPr id="72" name="Oval 71">
            <a:extLst>
              <a:ext uri="{FF2B5EF4-FFF2-40B4-BE49-F238E27FC236}">
                <a16:creationId xmlns:a16="http://schemas.microsoft.com/office/drawing/2014/main" id="{6EBA62B2-727D-4E46-94F2-69BAE1AAFC46}"/>
              </a:ext>
            </a:extLst>
          </p:cNvPr>
          <p:cNvSpPr/>
          <p:nvPr/>
        </p:nvSpPr>
        <p:spPr>
          <a:xfrm>
            <a:off x="3742181" y="2681423"/>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2</a:t>
            </a:r>
          </a:p>
        </p:txBody>
      </p:sp>
      <p:sp>
        <p:nvSpPr>
          <p:cNvPr id="73" name="Oval 72">
            <a:extLst>
              <a:ext uri="{FF2B5EF4-FFF2-40B4-BE49-F238E27FC236}">
                <a16:creationId xmlns:a16="http://schemas.microsoft.com/office/drawing/2014/main" id="{58657940-C285-4889-80CF-25DE0BE9DBDB}"/>
              </a:ext>
            </a:extLst>
          </p:cNvPr>
          <p:cNvSpPr/>
          <p:nvPr/>
        </p:nvSpPr>
        <p:spPr>
          <a:xfrm>
            <a:off x="3700063" y="3273935"/>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3</a:t>
            </a:r>
          </a:p>
        </p:txBody>
      </p:sp>
      <p:sp>
        <p:nvSpPr>
          <p:cNvPr id="74" name="Oval 73">
            <a:extLst>
              <a:ext uri="{FF2B5EF4-FFF2-40B4-BE49-F238E27FC236}">
                <a16:creationId xmlns:a16="http://schemas.microsoft.com/office/drawing/2014/main" id="{5F140044-3AA4-49F7-9408-796240D3CB91}"/>
              </a:ext>
            </a:extLst>
          </p:cNvPr>
          <p:cNvSpPr/>
          <p:nvPr/>
        </p:nvSpPr>
        <p:spPr>
          <a:xfrm>
            <a:off x="6426539" y="3994081"/>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4</a:t>
            </a:r>
          </a:p>
        </p:txBody>
      </p:sp>
      <p:sp>
        <p:nvSpPr>
          <p:cNvPr id="76" name="Oval 75">
            <a:extLst>
              <a:ext uri="{FF2B5EF4-FFF2-40B4-BE49-F238E27FC236}">
                <a16:creationId xmlns:a16="http://schemas.microsoft.com/office/drawing/2014/main" id="{3EB008E3-9150-47E7-8182-390845A84063}"/>
              </a:ext>
            </a:extLst>
          </p:cNvPr>
          <p:cNvSpPr/>
          <p:nvPr/>
        </p:nvSpPr>
        <p:spPr>
          <a:xfrm>
            <a:off x="6386025" y="4548623"/>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5</a:t>
            </a:r>
          </a:p>
        </p:txBody>
      </p:sp>
      <p:sp>
        <p:nvSpPr>
          <p:cNvPr id="77" name="Oval 76">
            <a:extLst>
              <a:ext uri="{FF2B5EF4-FFF2-40B4-BE49-F238E27FC236}">
                <a16:creationId xmlns:a16="http://schemas.microsoft.com/office/drawing/2014/main" id="{1B28F0DD-9FF6-4172-A3D0-E151CDF7927E}"/>
              </a:ext>
            </a:extLst>
          </p:cNvPr>
          <p:cNvSpPr/>
          <p:nvPr/>
        </p:nvSpPr>
        <p:spPr>
          <a:xfrm>
            <a:off x="6374371" y="5136045"/>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3717368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E1F0F-2EF7-4469-A127-B7C39E0F7165}"/>
              </a:ext>
            </a:extLst>
          </p:cNvPr>
          <p:cNvPicPr>
            <a:picLocks noChangeAspect="1"/>
          </p:cNvPicPr>
          <p:nvPr/>
        </p:nvPicPr>
        <p:blipFill rotWithShape="1">
          <a:blip r:embed="rId2"/>
          <a:srcRect l="8892"/>
          <a:stretch/>
        </p:blipFill>
        <p:spPr>
          <a:xfrm>
            <a:off x="619565" y="2484824"/>
            <a:ext cx="9569617" cy="3860013"/>
          </a:xfrm>
          <a:prstGeom prst="rect">
            <a:avLst/>
          </a:prstGeom>
          <a:ln>
            <a:solidFill>
              <a:schemeClr val="bg1">
                <a:lumMod val="85000"/>
              </a:schemeClr>
            </a:solidFill>
          </a:ln>
        </p:spPr>
      </p:pic>
      <p:cxnSp>
        <p:nvCxnSpPr>
          <p:cNvPr id="16" name="Straight Arrow Connector 15">
            <a:extLst>
              <a:ext uri="{FF2B5EF4-FFF2-40B4-BE49-F238E27FC236}">
                <a16:creationId xmlns:a16="http://schemas.microsoft.com/office/drawing/2014/main" id="{5B81919E-E74D-4CCB-81AE-C8E7257CDF27}"/>
              </a:ext>
            </a:extLst>
          </p:cNvPr>
          <p:cNvCxnSpPr>
            <a:cxnSpLocks/>
          </p:cNvCxnSpPr>
          <p:nvPr/>
        </p:nvCxnSpPr>
        <p:spPr>
          <a:xfrm flipV="1">
            <a:off x="8182707" y="2008307"/>
            <a:ext cx="0" cy="25483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04EEF9-E144-4246-B3DB-89A7B824D545}"/>
              </a:ext>
            </a:extLst>
          </p:cNvPr>
          <p:cNvCxnSpPr>
            <a:cxnSpLocks/>
          </p:cNvCxnSpPr>
          <p:nvPr/>
        </p:nvCxnSpPr>
        <p:spPr>
          <a:xfrm>
            <a:off x="746199" y="2263137"/>
            <a:ext cx="0" cy="19355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417198-FC63-4856-B2E9-56E33F1CE173}"/>
              </a:ext>
            </a:extLst>
          </p:cNvPr>
          <p:cNvCxnSpPr>
            <a:cxnSpLocks/>
          </p:cNvCxnSpPr>
          <p:nvPr/>
        </p:nvCxnSpPr>
        <p:spPr>
          <a:xfrm>
            <a:off x="746199" y="2263137"/>
            <a:ext cx="7443645" cy="2984"/>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9" name="Picture 8" descr="What is ETL? (Extract, Transform, Load)">
            <a:extLst>
              <a:ext uri="{FF2B5EF4-FFF2-40B4-BE49-F238E27FC236}">
                <a16:creationId xmlns:a16="http://schemas.microsoft.com/office/drawing/2014/main" id="{E61BC1B8-572D-4D93-A305-B74BCFED9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99" y="4814166"/>
            <a:ext cx="3662316" cy="1420258"/>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003A05-CDF3-4D54-98AE-E8A0F24FCA1B}"/>
              </a:ext>
            </a:extLst>
          </p:cNvPr>
          <p:cNvPicPr>
            <a:picLocks noChangeAspect="1"/>
          </p:cNvPicPr>
          <p:nvPr/>
        </p:nvPicPr>
        <p:blipFill>
          <a:blip r:embed="rId4"/>
          <a:stretch>
            <a:fillRect/>
          </a:stretch>
        </p:blipFill>
        <p:spPr>
          <a:xfrm>
            <a:off x="619564" y="1346773"/>
            <a:ext cx="8439150" cy="685800"/>
          </a:xfrm>
          <a:prstGeom prst="rect">
            <a:avLst/>
          </a:prstGeom>
        </p:spPr>
      </p:pic>
      <p:sp>
        <p:nvSpPr>
          <p:cNvPr id="10" name="Right Brace 9">
            <a:extLst>
              <a:ext uri="{FF2B5EF4-FFF2-40B4-BE49-F238E27FC236}">
                <a16:creationId xmlns:a16="http://schemas.microsoft.com/office/drawing/2014/main" id="{E9DE93BA-A4B7-47ED-9265-225A2D2444E8}"/>
              </a:ext>
            </a:extLst>
          </p:cNvPr>
          <p:cNvSpPr/>
          <p:nvPr/>
        </p:nvSpPr>
        <p:spPr>
          <a:xfrm>
            <a:off x="9263545" y="1272197"/>
            <a:ext cx="155448" cy="9144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BBB5E035-94DC-430E-9D13-B05843DB0AC1}"/>
              </a:ext>
            </a:extLst>
          </p:cNvPr>
          <p:cNvSpPr/>
          <p:nvPr/>
        </p:nvSpPr>
        <p:spPr>
          <a:xfrm>
            <a:off x="10315817" y="3366052"/>
            <a:ext cx="115008" cy="264140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E911FE4-34FB-4372-B235-B4C20A318DC0}"/>
              </a:ext>
            </a:extLst>
          </p:cNvPr>
          <p:cNvSpPr txBox="1"/>
          <p:nvPr/>
        </p:nvSpPr>
        <p:spPr>
          <a:xfrm>
            <a:off x="9602649" y="1406231"/>
            <a:ext cx="1656351" cy="646331"/>
          </a:xfrm>
          <a:prstGeom prst="rect">
            <a:avLst/>
          </a:prstGeom>
          <a:noFill/>
          <a:ln>
            <a:solidFill>
              <a:schemeClr val="bg1">
                <a:lumMod val="85000"/>
              </a:schemeClr>
            </a:solidFill>
          </a:ln>
        </p:spPr>
        <p:txBody>
          <a:bodyPr wrap="none" rtlCol="0">
            <a:spAutoFit/>
          </a:bodyPr>
          <a:lstStyle/>
          <a:p>
            <a:pPr algn="ctr"/>
            <a:r>
              <a:rPr lang="en-US" b="1" dirty="0"/>
              <a:t>Cleansing</a:t>
            </a:r>
          </a:p>
          <a:p>
            <a:pPr algn="ctr"/>
            <a:r>
              <a:rPr lang="en-US" b="1" dirty="0"/>
              <a:t>&amp; Transforming</a:t>
            </a:r>
          </a:p>
        </p:txBody>
      </p:sp>
      <p:sp>
        <p:nvSpPr>
          <p:cNvPr id="19" name="TextBox 18">
            <a:extLst>
              <a:ext uri="{FF2B5EF4-FFF2-40B4-BE49-F238E27FC236}">
                <a16:creationId xmlns:a16="http://schemas.microsoft.com/office/drawing/2014/main" id="{0F2211C3-D019-43AE-87D3-9AA72B57F2CC}"/>
              </a:ext>
            </a:extLst>
          </p:cNvPr>
          <p:cNvSpPr txBox="1"/>
          <p:nvPr/>
        </p:nvSpPr>
        <p:spPr>
          <a:xfrm>
            <a:off x="10556850" y="4444834"/>
            <a:ext cx="1489376" cy="369332"/>
          </a:xfrm>
          <a:prstGeom prst="rect">
            <a:avLst/>
          </a:prstGeom>
          <a:noFill/>
          <a:ln>
            <a:solidFill>
              <a:schemeClr val="bg1">
                <a:lumMod val="85000"/>
              </a:schemeClr>
            </a:solidFill>
          </a:ln>
        </p:spPr>
        <p:txBody>
          <a:bodyPr wrap="square" rtlCol="0">
            <a:spAutoFit/>
          </a:bodyPr>
          <a:lstStyle/>
          <a:p>
            <a:pPr algn="ctr"/>
            <a:r>
              <a:rPr lang="en-US" b="1" dirty="0"/>
              <a:t>Partitioning</a:t>
            </a:r>
          </a:p>
        </p:txBody>
      </p:sp>
    </p:spTree>
    <p:extLst>
      <p:ext uri="{BB962C8B-B14F-4D97-AF65-F5344CB8AC3E}">
        <p14:creationId xmlns:p14="http://schemas.microsoft.com/office/powerpoint/2010/main" val="356982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E8DC86-918C-40CA-B200-4F12D67650D5}"/>
              </a:ext>
            </a:extLst>
          </p:cNvPr>
          <p:cNvSpPr txBox="1"/>
          <p:nvPr/>
        </p:nvSpPr>
        <p:spPr>
          <a:xfrm>
            <a:off x="644114" y="931236"/>
            <a:ext cx="7698027" cy="369332"/>
          </a:xfrm>
          <a:prstGeom prst="rect">
            <a:avLst/>
          </a:prstGeom>
          <a:noFill/>
        </p:spPr>
        <p:txBody>
          <a:bodyPr wrap="square">
            <a:spAutoFit/>
          </a:bodyPr>
          <a:lstStyle/>
          <a:p>
            <a:pPr marL="285750" indent="-285750">
              <a:buFont typeface="Arial" panose="020B0604020202020204" pitchFamily="34" charset="0"/>
              <a:buChar char="•"/>
            </a:pPr>
            <a:r>
              <a:rPr lang="en-US" dirty="0"/>
              <a:t>Creating Pipeline to run dataflow and copy activities from Azure </a:t>
            </a:r>
            <a:r>
              <a:rPr lang="en-US" dirty="0" err="1"/>
              <a:t>sql</a:t>
            </a:r>
            <a:r>
              <a:rPr lang="en-US" dirty="0"/>
              <a:t> to SSMS</a:t>
            </a:r>
          </a:p>
        </p:txBody>
      </p:sp>
      <p:pic>
        <p:nvPicPr>
          <p:cNvPr id="4" name="Picture 3">
            <a:extLst>
              <a:ext uri="{FF2B5EF4-FFF2-40B4-BE49-F238E27FC236}">
                <a16:creationId xmlns:a16="http://schemas.microsoft.com/office/drawing/2014/main" id="{B937F46D-1CC7-43F0-8EB4-D710B479BD04}"/>
              </a:ext>
            </a:extLst>
          </p:cNvPr>
          <p:cNvPicPr>
            <a:picLocks noChangeAspect="1"/>
          </p:cNvPicPr>
          <p:nvPr/>
        </p:nvPicPr>
        <p:blipFill>
          <a:blip r:embed="rId2"/>
          <a:stretch>
            <a:fillRect/>
          </a:stretch>
        </p:blipFill>
        <p:spPr>
          <a:xfrm>
            <a:off x="644114" y="1441792"/>
            <a:ext cx="10926426" cy="4546153"/>
          </a:xfrm>
          <a:prstGeom prst="rect">
            <a:avLst/>
          </a:prstGeom>
        </p:spPr>
      </p:pic>
      <p:pic>
        <p:nvPicPr>
          <p:cNvPr id="5" name="Picture 4">
            <a:extLst>
              <a:ext uri="{FF2B5EF4-FFF2-40B4-BE49-F238E27FC236}">
                <a16:creationId xmlns:a16="http://schemas.microsoft.com/office/drawing/2014/main" id="{D9EEEA88-6A62-493C-A57A-BA27339677B6}"/>
              </a:ext>
            </a:extLst>
          </p:cNvPr>
          <p:cNvPicPr>
            <a:picLocks noChangeAspect="1"/>
          </p:cNvPicPr>
          <p:nvPr/>
        </p:nvPicPr>
        <p:blipFill>
          <a:blip r:embed="rId2"/>
          <a:stretch>
            <a:fillRect/>
          </a:stretch>
        </p:blipFill>
        <p:spPr>
          <a:xfrm>
            <a:off x="644114" y="1340855"/>
            <a:ext cx="10926426" cy="4546153"/>
          </a:xfrm>
          <a:prstGeom prst="rect">
            <a:avLst/>
          </a:prstGeom>
        </p:spPr>
      </p:pic>
      <p:pic>
        <p:nvPicPr>
          <p:cNvPr id="2" name="Picture 1">
            <a:extLst>
              <a:ext uri="{FF2B5EF4-FFF2-40B4-BE49-F238E27FC236}">
                <a16:creationId xmlns:a16="http://schemas.microsoft.com/office/drawing/2014/main" id="{03D2CF9C-F35C-466C-8569-3C314CB4D507}"/>
              </a:ext>
            </a:extLst>
          </p:cNvPr>
          <p:cNvPicPr>
            <a:picLocks noChangeAspect="1"/>
          </p:cNvPicPr>
          <p:nvPr/>
        </p:nvPicPr>
        <p:blipFill rotWithShape="1">
          <a:blip r:embed="rId3"/>
          <a:srcRect l="14315" t="23389"/>
          <a:stretch/>
        </p:blipFill>
        <p:spPr>
          <a:xfrm>
            <a:off x="2981739" y="3384012"/>
            <a:ext cx="2034101" cy="3265266"/>
          </a:xfrm>
          <a:prstGeom prst="rect">
            <a:avLst/>
          </a:prstGeom>
          <a:ln>
            <a:solidFill>
              <a:srgbClr val="FF0000"/>
            </a:solidFill>
          </a:ln>
        </p:spPr>
      </p:pic>
      <p:cxnSp>
        <p:nvCxnSpPr>
          <p:cNvPr id="8" name="Straight Arrow Connector 7">
            <a:extLst>
              <a:ext uri="{FF2B5EF4-FFF2-40B4-BE49-F238E27FC236}">
                <a16:creationId xmlns:a16="http://schemas.microsoft.com/office/drawing/2014/main" id="{4BF5F44A-7052-4E27-93D9-7F9A384B2E87}"/>
              </a:ext>
            </a:extLst>
          </p:cNvPr>
          <p:cNvCxnSpPr>
            <a:cxnSpLocks/>
          </p:cNvCxnSpPr>
          <p:nvPr/>
        </p:nvCxnSpPr>
        <p:spPr>
          <a:xfrm>
            <a:off x="2080591" y="3168216"/>
            <a:ext cx="901148" cy="2157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D466963-82FB-421F-984D-5A82264A6D54}"/>
              </a:ext>
            </a:extLst>
          </p:cNvPr>
          <p:cNvSpPr/>
          <p:nvPr/>
        </p:nvSpPr>
        <p:spPr>
          <a:xfrm>
            <a:off x="4161183" y="3669148"/>
            <a:ext cx="92765" cy="13534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05EE354A-B1B3-495E-9890-617C944AA43A}"/>
              </a:ext>
            </a:extLst>
          </p:cNvPr>
          <p:cNvSpPr/>
          <p:nvPr/>
        </p:nvSpPr>
        <p:spPr>
          <a:xfrm>
            <a:off x="4207565" y="5210295"/>
            <a:ext cx="46383" cy="11905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ADA7ECB-0416-41AB-B9E9-084DD070A568}"/>
              </a:ext>
            </a:extLst>
          </p:cNvPr>
          <p:cNvSpPr txBox="1"/>
          <p:nvPr/>
        </p:nvSpPr>
        <p:spPr>
          <a:xfrm flipH="1">
            <a:off x="4289395" y="4227444"/>
            <a:ext cx="762664" cy="261610"/>
          </a:xfrm>
          <a:prstGeom prst="rect">
            <a:avLst/>
          </a:prstGeom>
          <a:noFill/>
        </p:spPr>
        <p:txBody>
          <a:bodyPr wrap="square" rtlCol="0">
            <a:spAutoFit/>
          </a:bodyPr>
          <a:lstStyle/>
          <a:p>
            <a:r>
              <a:rPr lang="en-US" sz="1100" dirty="0"/>
              <a:t>Dataflow</a:t>
            </a:r>
          </a:p>
        </p:txBody>
      </p:sp>
      <p:sp>
        <p:nvSpPr>
          <p:cNvPr id="19" name="TextBox 18">
            <a:extLst>
              <a:ext uri="{FF2B5EF4-FFF2-40B4-BE49-F238E27FC236}">
                <a16:creationId xmlns:a16="http://schemas.microsoft.com/office/drawing/2014/main" id="{60ECB0BA-EE12-431D-9998-3D56CFEE3800}"/>
              </a:ext>
            </a:extLst>
          </p:cNvPr>
          <p:cNvSpPr txBox="1"/>
          <p:nvPr/>
        </p:nvSpPr>
        <p:spPr>
          <a:xfrm flipH="1">
            <a:off x="4303287" y="5674742"/>
            <a:ext cx="762664" cy="261610"/>
          </a:xfrm>
          <a:prstGeom prst="rect">
            <a:avLst/>
          </a:prstGeom>
          <a:noFill/>
        </p:spPr>
        <p:txBody>
          <a:bodyPr wrap="square" rtlCol="0">
            <a:spAutoFit/>
          </a:bodyPr>
          <a:lstStyle/>
          <a:p>
            <a:r>
              <a:rPr lang="en-US" sz="1100" dirty="0"/>
              <a:t>Pipeline</a:t>
            </a:r>
          </a:p>
        </p:txBody>
      </p:sp>
      <p:sp>
        <p:nvSpPr>
          <p:cNvPr id="7" name="TextBox 6">
            <a:extLst>
              <a:ext uri="{FF2B5EF4-FFF2-40B4-BE49-F238E27FC236}">
                <a16:creationId xmlns:a16="http://schemas.microsoft.com/office/drawing/2014/main" id="{67D6F0F7-5C1D-EA75-E5B2-605E077CD790}"/>
              </a:ext>
            </a:extLst>
          </p:cNvPr>
          <p:cNvSpPr txBox="1"/>
          <p:nvPr/>
        </p:nvSpPr>
        <p:spPr>
          <a:xfrm>
            <a:off x="10532711" y="1340855"/>
            <a:ext cx="1015175"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634853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466AF6-D270-44E2-90DE-4260F056D51F}"/>
              </a:ext>
            </a:extLst>
          </p:cNvPr>
          <p:cNvPicPr>
            <a:picLocks noChangeAspect="1"/>
          </p:cNvPicPr>
          <p:nvPr/>
        </p:nvPicPr>
        <p:blipFill rotWithShape="1">
          <a:blip r:embed="rId2"/>
          <a:srcRect l="12921"/>
          <a:stretch/>
        </p:blipFill>
        <p:spPr>
          <a:xfrm>
            <a:off x="1516950" y="653283"/>
            <a:ext cx="6317262" cy="6054085"/>
          </a:xfrm>
          <a:prstGeom prst="rect">
            <a:avLst/>
          </a:prstGeom>
        </p:spPr>
      </p:pic>
      <p:sp>
        <p:nvSpPr>
          <p:cNvPr id="3" name="Right Brace 2">
            <a:extLst>
              <a:ext uri="{FF2B5EF4-FFF2-40B4-BE49-F238E27FC236}">
                <a16:creationId xmlns:a16="http://schemas.microsoft.com/office/drawing/2014/main" id="{8DED4E7A-633D-404B-A9B2-7518696496DA}"/>
              </a:ext>
            </a:extLst>
          </p:cNvPr>
          <p:cNvSpPr/>
          <p:nvPr/>
        </p:nvSpPr>
        <p:spPr>
          <a:xfrm>
            <a:off x="7942100" y="931236"/>
            <a:ext cx="543599" cy="5511767"/>
          </a:xfrm>
          <a:prstGeom prst="rightBrace">
            <a:avLst>
              <a:gd name="adj1" fmla="val 8333"/>
              <a:gd name="adj2" fmla="val 6297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28C9FC92-DE7A-4E37-A8D5-8DBA61F28EE2}"/>
              </a:ext>
            </a:extLst>
          </p:cNvPr>
          <p:cNvSpPr txBox="1"/>
          <p:nvPr/>
        </p:nvSpPr>
        <p:spPr>
          <a:xfrm>
            <a:off x="8701475" y="3680326"/>
            <a:ext cx="2777762" cy="1200329"/>
          </a:xfrm>
          <a:prstGeom prst="rect">
            <a:avLst/>
          </a:prstGeom>
          <a:solidFill>
            <a:schemeClr val="bg1">
              <a:lumMod val="95000"/>
            </a:schemeClr>
          </a:solidFill>
          <a:ln>
            <a:solidFill>
              <a:schemeClr val="bg1">
                <a:lumMod val="75000"/>
              </a:schemeClr>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Copy Olympic Data, </a:t>
            </a:r>
          </a:p>
          <a:p>
            <a:pPr algn="ctr"/>
            <a:r>
              <a:rPr lang="en-US" dirty="0">
                <a:latin typeface="Times New Roman" panose="02020603050405020304" pitchFamily="18" charset="0"/>
                <a:cs typeface="Times New Roman" panose="02020603050405020304" pitchFamily="18" charset="0"/>
              </a:rPr>
              <a:t>Dimension and Fact Tables </a:t>
            </a:r>
          </a:p>
          <a:p>
            <a:pPr algn="ctr"/>
            <a:r>
              <a:rPr lang="en-US" dirty="0">
                <a:latin typeface="Times New Roman" panose="02020603050405020304" pitchFamily="18" charset="0"/>
                <a:cs typeface="Times New Roman" panose="02020603050405020304" pitchFamily="18" charset="0"/>
              </a:rPr>
              <a:t>from Azure </a:t>
            </a:r>
            <a:r>
              <a:rPr lang="en-US" dirty="0" err="1">
                <a:latin typeface="Times New Roman" panose="02020603050405020304" pitchFamily="18" charset="0"/>
                <a:cs typeface="Times New Roman" panose="02020603050405020304" pitchFamily="18" charset="0"/>
              </a:rPr>
              <a:t>Sql</a:t>
            </a:r>
            <a:r>
              <a:rPr lang="en-US" dirty="0">
                <a:latin typeface="Times New Roman" panose="02020603050405020304" pitchFamily="18" charset="0"/>
                <a:cs typeface="Times New Roman" panose="02020603050405020304" pitchFamily="18" charset="0"/>
              </a:rPr>
              <a:t> </a:t>
            </a:r>
          </a:p>
          <a:p>
            <a:pPr algn="ctr"/>
            <a:r>
              <a:rPr lang="en-US" dirty="0">
                <a:latin typeface="Times New Roman" panose="02020603050405020304" pitchFamily="18" charset="0"/>
                <a:cs typeface="Times New Roman" panose="02020603050405020304" pitchFamily="18" charset="0"/>
              </a:rPr>
              <a:t>to SSMS</a:t>
            </a:r>
          </a:p>
        </p:txBody>
      </p:sp>
      <p:pic>
        <p:nvPicPr>
          <p:cNvPr id="7" name="Picture 6">
            <a:extLst>
              <a:ext uri="{FF2B5EF4-FFF2-40B4-BE49-F238E27FC236}">
                <a16:creationId xmlns:a16="http://schemas.microsoft.com/office/drawing/2014/main" id="{074C8477-6032-462B-B7E3-D90664BCC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4" y="1877642"/>
            <a:ext cx="2630659" cy="1551358"/>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22F8A30B-0AD8-4C7B-A377-675F2808C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699" y="1871003"/>
            <a:ext cx="3218621" cy="1497343"/>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7160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F4A36F-4A58-4821-BCE2-07063537F482}"/>
              </a:ext>
            </a:extLst>
          </p:cNvPr>
          <p:cNvPicPr>
            <a:picLocks noChangeAspect="1"/>
          </p:cNvPicPr>
          <p:nvPr/>
        </p:nvPicPr>
        <p:blipFill rotWithShape="1">
          <a:blip r:embed="rId2"/>
          <a:srcRect b="57329"/>
          <a:stretch/>
        </p:blipFill>
        <p:spPr>
          <a:xfrm>
            <a:off x="8589153" y="4956818"/>
            <a:ext cx="1795877" cy="137139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 name="Picture 3">
            <a:extLst>
              <a:ext uri="{FF2B5EF4-FFF2-40B4-BE49-F238E27FC236}">
                <a16:creationId xmlns:a16="http://schemas.microsoft.com/office/drawing/2014/main" id="{38883D29-1E97-4C2B-8B4B-B51932F448C3}"/>
              </a:ext>
            </a:extLst>
          </p:cNvPr>
          <p:cNvPicPr>
            <a:picLocks noChangeAspect="1"/>
          </p:cNvPicPr>
          <p:nvPr/>
        </p:nvPicPr>
        <p:blipFill>
          <a:blip r:embed="rId3"/>
          <a:stretch>
            <a:fillRect/>
          </a:stretch>
        </p:blipFill>
        <p:spPr>
          <a:xfrm>
            <a:off x="7563139" y="1495341"/>
            <a:ext cx="3523201" cy="299418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Picture 4">
            <a:extLst>
              <a:ext uri="{FF2B5EF4-FFF2-40B4-BE49-F238E27FC236}">
                <a16:creationId xmlns:a16="http://schemas.microsoft.com/office/drawing/2014/main" id="{C8BF147A-F073-4267-87E0-20DB23DC865F}"/>
              </a:ext>
            </a:extLst>
          </p:cNvPr>
          <p:cNvPicPr>
            <a:picLocks noChangeAspect="1"/>
          </p:cNvPicPr>
          <p:nvPr/>
        </p:nvPicPr>
        <p:blipFill rotWithShape="1">
          <a:blip r:embed="rId4"/>
          <a:srcRect b="41884"/>
          <a:stretch/>
        </p:blipFill>
        <p:spPr>
          <a:xfrm>
            <a:off x="1064735" y="5072894"/>
            <a:ext cx="3114186" cy="148200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 name="Picture 6">
            <a:extLst>
              <a:ext uri="{FF2B5EF4-FFF2-40B4-BE49-F238E27FC236}">
                <a16:creationId xmlns:a16="http://schemas.microsoft.com/office/drawing/2014/main" id="{A5D6DD38-5A0D-48A5-80B4-4A336A4BD244}"/>
              </a:ext>
            </a:extLst>
          </p:cNvPr>
          <p:cNvPicPr>
            <a:picLocks noChangeAspect="1"/>
          </p:cNvPicPr>
          <p:nvPr/>
        </p:nvPicPr>
        <p:blipFill>
          <a:blip r:embed="rId5"/>
          <a:stretch>
            <a:fillRect/>
          </a:stretch>
        </p:blipFill>
        <p:spPr>
          <a:xfrm>
            <a:off x="5105647" y="5319546"/>
            <a:ext cx="1688383" cy="1038225"/>
          </a:xfrm>
          <a:prstGeom prst="rect">
            <a:avLst/>
          </a:prstGeom>
          <a:ln>
            <a:solidFill>
              <a:schemeClr val="bg1">
                <a:lumMod val="85000"/>
              </a:schemeClr>
            </a:solidFill>
          </a:ln>
        </p:spPr>
      </p:pic>
      <p:sp>
        <p:nvSpPr>
          <p:cNvPr id="8" name="TextBox 7">
            <a:extLst>
              <a:ext uri="{FF2B5EF4-FFF2-40B4-BE49-F238E27FC236}">
                <a16:creationId xmlns:a16="http://schemas.microsoft.com/office/drawing/2014/main" id="{6E99D506-4ADF-4E58-9B65-EBC66DD96807}"/>
              </a:ext>
            </a:extLst>
          </p:cNvPr>
          <p:cNvSpPr txBox="1"/>
          <p:nvPr/>
        </p:nvSpPr>
        <p:spPr>
          <a:xfrm>
            <a:off x="2460144" y="1084978"/>
            <a:ext cx="1536446" cy="307777"/>
          </a:xfrm>
          <a:prstGeom prst="rect">
            <a:avLst/>
          </a:prstGeom>
          <a:noFill/>
          <a:ln>
            <a:solidFill>
              <a:schemeClr val="bg1">
                <a:lumMod val="85000"/>
              </a:schemeClr>
            </a:solidFill>
          </a:ln>
        </p:spPr>
        <p:txBody>
          <a:bodyPr wrap="none" rtlCol="0">
            <a:spAutoFit/>
          </a:bodyPr>
          <a:lstStyle/>
          <a:p>
            <a:r>
              <a:rPr lang="en-US" sz="1400" dirty="0" err="1"/>
              <a:t>Dim_PlayerDetails</a:t>
            </a:r>
            <a:endParaRPr lang="en-US" sz="1400" dirty="0"/>
          </a:p>
        </p:txBody>
      </p:sp>
      <p:sp>
        <p:nvSpPr>
          <p:cNvPr id="9" name="TextBox 8">
            <a:extLst>
              <a:ext uri="{FF2B5EF4-FFF2-40B4-BE49-F238E27FC236}">
                <a16:creationId xmlns:a16="http://schemas.microsoft.com/office/drawing/2014/main" id="{0EEAE874-79BB-4C0D-9338-AE835665D83A}"/>
              </a:ext>
            </a:extLst>
          </p:cNvPr>
          <p:cNvSpPr txBox="1"/>
          <p:nvPr/>
        </p:nvSpPr>
        <p:spPr>
          <a:xfrm>
            <a:off x="8485917" y="1084977"/>
            <a:ext cx="1537600" cy="307777"/>
          </a:xfrm>
          <a:prstGeom prst="rect">
            <a:avLst/>
          </a:prstGeom>
          <a:noFill/>
          <a:ln>
            <a:solidFill>
              <a:schemeClr val="bg1">
                <a:lumMod val="85000"/>
              </a:schemeClr>
            </a:solidFill>
          </a:ln>
        </p:spPr>
        <p:txBody>
          <a:bodyPr wrap="none" rtlCol="0">
            <a:spAutoFit/>
          </a:bodyPr>
          <a:lstStyle/>
          <a:p>
            <a:r>
              <a:rPr lang="en-US" sz="1400" dirty="0" err="1"/>
              <a:t>Dim_GameDetails</a:t>
            </a:r>
            <a:endParaRPr lang="en-US" sz="1400" dirty="0"/>
          </a:p>
        </p:txBody>
      </p:sp>
      <p:sp>
        <p:nvSpPr>
          <p:cNvPr id="10" name="TextBox 9">
            <a:extLst>
              <a:ext uri="{FF2B5EF4-FFF2-40B4-BE49-F238E27FC236}">
                <a16:creationId xmlns:a16="http://schemas.microsoft.com/office/drawing/2014/main" id="{DD383C12-0044-4A4F-B822-2489DBD93149}"/>
              </a:ext>
            </a:extLst>
          </p:cNvPr>
          <p:cNvSpPr txBox="1"/>
          <p:nvPr/>
        </p:nvSpPr>
        <p:spPr>
          <a:xfrm>
            <a:off x="1738080" y="4731651"/>
            <a:ext cx="1503553" cy="307777"/>
          </a:xfrm>
          <a:prstGeom prst="rect">
            <a:avLst/>
          </a:prstGeom>
          <a:noFill/>
          <a:ln>
            <a:solidFill>
              <a:schemeClr val="bg1">
                <a:lumMod val="85000"/>
              </a:schemeClr>
            </a:solidFill>
          </a:ln>
        </p:spPr>
        <p:txBody>
          <a:bodyPr wrap="none" rtlCol="0">
            <a:spAutoFit/>
          </a:bodyPr>
          <a:lstStyle/>
          <a:p>
            <a:r>
              <a:rPr lang="en-US" sz="1400" dirty="0" err="1"/>
              <a:t>Dim_EventDetails</a:t>
            </a:r>
            <a:endParaRPr lang="en-US" sz="1400" dirty="0"/>
          </a:p>
        </p:txBody>
      </p:sp>
      <p:sp>
        <p:nvSpPr>
          <p:cNvPr id="11" name="TextBox 10">
            <a:extLst>
              <a:ext uri="{FF2B5EF4-FFF2-40B4-BE49-F238E27FC236}">
                <a16:creationId xmlns:a16="http://schemas.microsoft.com/office/drawing/2014/main" id="{5C92934B-725B-4E72-BA34-9F256F0D3A4C}"/>
              </a:ext>
            </a:extLst>
          </p:cNvPr>
          <p:cNvSpPr txBox="1"/>
          <p:nvPr/>
        </p:nvSpPr>
        <p:spPr>
          <a:xfrm>
            <a:off x="5146593" y="5011769"/>
            <a:ext cx="1537600" cy="307777"/>
          </a:xfrm>
          <a:prstGeom prst="rect">
            <a:avLst/>
          </a:prstGeom>
          <a:noFill/>
          <a:ln>
            <a:solidFill>
              <a:schemeClr val="bg1">
                <a:lumMod val="85000"/>
              </a:schemeClr>
            </a:solidFill>
          </a:ln>
        </p:spPr>
        <p:txBody>
          <a:bodyPr wrap="none" rtlCol="0">
            <a:spAutoFit/>
          </a:bodyPr>
          <a:lstStyle/>
          <a:p>
            <a:r>
              <a:rPr lang="en-US" sz="1400" dirty="0" err="1"/>
              <a:t>Dim_MedalDetails</a:t>
            </a:r>
            <a:endParaRPr lang="en-US" sz="1400" dirty="0"/>
          </a:p>
        </p:txBody>
      </p:sp>
      <p:sp>
        <p:nvSpPr>
          <p:cNvPr id="12" name="TextBox 11">
            <a:extLst>
              <a:ext uri="{FF2B5EF4-FFF2-40B4-BE49-F238E27FC236}">
                <a16:creationId xmlns:a16="http://schemas.microsoft.com/office/drawing/2014/main" id="{E6B31FF7-DDB0-4863-B13C-0B6CA0170582}"/>
              </a:ext>
            </a:extLst>
          </p:cNvPr>
          <p:cNvSpPr txBox="1"/>
          <p:nvPr/>
        </p:nvSpPr>
        <p:spPr>
          <a:xfrm>
            <a:off x="9054921" y="4649041"/>
            <a:ext cx="864339" cy="307777"/>
          </a:xfrm>
          <a:prstGeom prst="rect">
            <a:avLst/>
          </a:prstGeom>
          <a:noFill/>
          <a:ln>
            <a:solidFill>
              <a:schemeClr val="bg1">
                <a:lumMod val="85000"/>
              </a:schemeClr>
            </a:solidFill>
          </a:ln>
        </p:spPr>
        <p:txBody>
          <a:bodyPr wrap="none" rtlCol="0">
            <a:spAutoFit/>
          </a:bodyPr>
          <a:lstStyle/>
          <a:p>
            <a:r>
              <a:rPr lang="en-US" sz="1400" dirty="0" err="1"/>
              <a:t>FactTable</a:t>
            </a:r>
            <a:endParaRPr lang="en-US" sz="1400" dirty="0"/>
          </a:p>
        </p:txBody>
      </p:sp>
      <p:pic>
        <p:nvPicPr>
          <p:cNvPr id="13" name="Picture 12">
            <a:extLst>
              <a:ext uri="{FF2B5EF4-FFF2-40B4-BE49-F238E27FC236}">
                <a16:creationId xmlns:a16="http://schemas.microsoft.com/office/drawing/2014/main" id="{6766DEEB-60B5-466E-BAAA-57AE36DFA40F}"/>
              </a:ext>
            </a:extLst>
          </p:cNvPr>
          <p:cNvPicPr>
            <a:picLocks noChangeAspect="1"/>
          </p:cNvPicPr>
          <p:nvPr/>
        </p:nvPicPr>
        <p:blipFill>
          <a:blip r:embed="rId6"/>
          <a:stretch>
            <a:fillRect/>
          </a:stretch>
        </p:blipFill>
        <p:spPr>
          <a:xfrm>
            <a:off x="410818" y="1495341"/>
            <a:ext cx="6753003" cy="299418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183135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817E77-5FF4-491C-9B7A-1DD567860054}"/>
              </a:ext>
            </a:extLst>
          </p:cNvPr>
          <p:cNvSpPr txBox="1"/>
          <p:nvPr/>
        </p:nvSpPr>
        <p:spPr>
          <a:xfrm>
            <a:off x="683055" y="1085057"/>
            <a:ext cx="7698027" cy="369332"/>
          </a:xfrm>
          <a:prstGeom prst="rect">
            <a:avLst/>
          </a:prstGeom>
          <a:noFill/>
        </p:spPr>
        <p:txBody>
          <a:bodyPr wrap="square">
            <a:spAutoFit/>
          </a:bodyPr>
          <a:lstStyle/>
          <a:p>
            <a:pPr marL="285750" indent="-285750">
              <a:buFont typeface="Arial" panose="020B0604020202020204" pitchFamily="34" charset="0"/>
              <a:buChar char="•"/>
            </a:pPr>
            <a:r>
              <a:rPr lang="en-US" dirty="0"/>
              <a:t>Creating Star Schema using SSMS</a:t>
            </a:r>
          </a:p>
        </p:txBody>
      </p:sp>
      <p:pic>
        <p:nvPicPr>
          <p:cNvPr id="4" name="Picture 3">
            <a:extLst>
              <a:ext uri="{FF2B5EF4-FFF2-40B4-BE49-F238E27FC236}">
                <a16:creationId xmlns:a16="http://schemas.microsoft.com/office/drawing/2014/main" id="{84E9B6DA-C62F-435A-BF4B-39D55E32199D}"/>
              </a:ext>
            </a:extLst>
          </p:cNvPr>
          <p:cNvPicPr>
            <a:picLocks noChangeAspect="1"/>
          </p:cNvPicPr>
          <p:nvPr/>
        </p:nvPicPr>
        <p:blipFill rotWithShape="1">
          <a:blip r:embed="rId2">
            <a:extLst>
              <a:ext uri="{28A0092B-C50C-407E-A947-70E740481C1C}">
                <a14:useLocalDpi xmlns:a14="http://schemas.microsoft.com/office/drawing/2010/main" val="0"/>
              </a:ext>
            </a:extLst>
          </a:blip>
          <a:srcRect t="12668" r="74846" b="45639"/>
          <a:stretch/>
        </p:blipFill>
        <p:spPr>
          <a:xfrm>
            <a:off x="981848" y="1622090"/>
            <a:ext cx="4349807" cy="434808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9" name="Picture 8">
            <a:extLst>
              <a:ext uri="{FF2B5EF4-FFF2-40B4-BE49-F238E27FC236}">
                <a16:creationId xmlns:a16="http://schemas.microsoft.com/office/drawing/2014/main" id="{5EDF255A-051C-4B8C-8C09-4B721ABAA165}"/>
              </a:ext>
            </a:extLst>
          </p:cNvPr>
          <p:cNvPicPr>
            <a:picLocks noChangeAspect="1"/>
          </p:cNvPicPr>
          <p:nvPr/>
        </p:nvPicPr>
        <p:blipFill rotWithShape="1">
          <a:blip r:embed="rId3">
            <a:extLst>
              <a:ext uri="{28A0092B-C50C-407E-A947-70E740481C1C}">
                <a14:useLocalDpi xmlns:a14="http://schemas.microsoft.com/office/drawing/2010/main" val="0"/>
              </a:ext>
            </a:extLst>
          </a:blip>
          <a:srcRect l="31846" t="22961" r="32820" b="28400"/>
          <a:stretch/>
        </p:blipFill>
        <p:spPr>
          <a:xfrm>
            <a:off x="5945401" y="1608210"/>
            <a:ext cx="5618242" cy="434808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4" name="Arrow: Right 13">
            <a:extLst>
              <a:ext uri="{FF2B5EF4-FFF2-40B4-BE49-F238E27FC236}">
                <a16:creationId xmlns:a16="http://schemas.microsoft.com/office/drawing/2014/main" id="{4E1F10DB-A673-4209-8063-E1F184B3515E}"/>
              </a:ext>
            </a:extLst>
          </p:cNvPr>
          <p:cNvSpPr/>
          <p:nvPr/>
        </p:nvSpPr>
        <p:spPr>
          <a:xfrm>
            <a:off x="5486400" y="3784209"/>
            <a:ext cx="295422" cy="225083"/>
          </a:xfrm>
          <a:prstGeom prst="rightArrow">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92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9BC8-852A-4B41-ABE1-9C64069C2F7F}"/>
              </a:ext>
            </a:extLst>
          </p:cNvPr>
          <p:cNvSpPr txBox="1">
            <a:spLocks/>
          </p:cNvSpPr>
          <p:nvPr/>
        </p:nvSpPr>
        <p:spPr>
          <a:xfrm>
            <a:off x="808384" y="1120614"/>
            <a:ext cx="1856379" cy="386680"/>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Introduction </a:t>
            </a:r>
          </a:p>
        </p:txBody>
      </p:sp>
      <p:sp>
        <p:nvSpPr>
          <p:cNvPr id="4" name="TextBox 3">
            <a:extLst>
              <a:ext uri="{FF2B5EF4-FFF2-40B4-BE49-F238E27FC236}">
                <a16:creationId xmlns:a16="http://schemas.microsoft.com/office/drawing/2014/main" id="{86D28EF2-F884-4E00-9732-0D765FC264EA}"/>
              </a:ext>
            </a:extLst>
          </p:cNvPr>
          <p:cNvSpPr txBox="1"/>
          <p:nvPr/>
        </p:nvSpPr>
        <p:spPr>
          <a:xfrm>
            <a:off x="808384" y="1620226"/>
            <a:ext cx="10240725" cy="646331"/>
          </a:xfrm>
          <a:prstGeom prst="rect">
            <a:avLst/>
          </a:prstGeom>
          <a:noFill/>
          <a:ln>
            <a:solidFill>
              <a:schemeClr val="bg1">
                <a:lumMod val="85000"/>
              </a:schemeClr>
            </a:solidFill>
          </a:ln>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Olympics history is given from 1896 – 2016 with all details of events, players, country and medals according to season (Summer and Winter).</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D9A4B4-088B-4C91-9ECF-759C45F88151}"/>
              </a:ext>
            </a:extLst>
          </p:cNvPr>
          <p:cNvPicPr>
            <a:picLocks noChangeAspect="1"/>
          </p:cNvPicPr>
          <p:nvPr/>
        </p:nvPicPr>
        <p:blipFill>
          <a:blip r:embed="rId2"/>
          <a:stretch>
            <a:fillRect/>
          </a:stretch>
        </p:blipFill>
        <p:spPr>
          <a:xfrm>
            <a:off x="808384" y="2492422"/>
            <a:ext cx="10240725" cy="386125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aphicFrame>
        <p:nvGraphicFramePr>
          <p:cNvPr id="6" name="Object 5">
            <a:extLst>
              <a:ext uri="{FF2B5EF4-FFF2-40B4-BE49-F238E27FC236}">
                <a16:creationId xmlns:a16="http://schemas.microsoft.com/office/drawing/2014/main" id="{CA916292-6C02-41C5-B405-4D02F7D6EC96}"/>
              </a:ext>
            </a:extLst>
          </p:cNvPr>
          <p:cNvGraphicFramePr>
            <a:graphicFrameLocks noChangeAspect="1"/>
          </p:cNvGraphicFramePr>
          <p:nvPr>
            <p:extLst>
              <p:ext uri="{D42A27DB-BD31-4B8C-83A1-F6EECF244321}">
                <p14:modId xmlns:p14="http://schemas.microsoft.com/office/powerpoint/2010/main" val="1206041444"/>
              </p:ext>
            </p:extLst>
          </p:nvPr>
        </p:nvGraphicFramePr>
        <p:xfrm>
          <a:off x="11086340" y="5756755"/>
          <a:ext cx="988145" cy="930936"/>
        </p:xfrm>
        <a:graphic>
          <a:graphicData uri="http://schemas.openxmlformats.org/presentationml/2006/ole">
            <mc:AlternateContent xmlns:mc="http://schemas.openxmlformats.org/markup-compatibility/2006">
              <mc:Choice xmlns:v="urn:schemas-microsoft-com:vml" Requires="v">
                <p:oleObj name="Worksheet" showAsIcon="1" r:id="rId3" imgW="914225" imgH="771561" progId="Excel.Sheet.12">
                  <p:embed/>
                </p:oleObj>
              </mc:Choice>
              <mc:Fallback>
                <p:oleObj name="Worksheet" showAsIcon="1" r:id="rId3" imgW="914225" imgH="771561" progId="Excel.Sheet.12">
                  <p:embed/>
                  <p:pic>
                    <p:nvPicPr>
                      <p:cNvPr id="10" name="Object 9">
                        <a:extLst>
                          <a:ext uri="{FF2B5EF4-FFF2-40B4-BE49-F238E27FC236}">
                            <a16:creationId xmlns:a16="http://schemas.microsoft.com/office/drawing/2014/main" id="{5AFE7A4F-FE91-409B-8D46-D7E19EB867F0}"/>
                          </a:ext>
                        </a:extLst>
                      </p:cNvPr>
                      <p:cNvPicPr/>
                      <p:nvPr/>
                    </p:nvPicPr>
                    <p:blipFill>
                      <a:blip r:embed="rId4"/>
                      <a:stretch>
                        <a:fillRect/>
                      </a:stretch>
                    </p:blipFill>
                    <p:spPr>
                      <a:xfrm>
                        <a:off x="11086340" y="5756755"/>
                        <a:ext cx="988145" cy="930936"/>
                      </a:xfrm>
                      <a:prstGeom prst="rect">
                        <a:avLst/>
                      </a:prstGeom>
                      <a:ln>
                        <a:solidFill>
                          <a:schemeClr val="bg1">
                            <a:lumMod val="85000"/>
                          </a:schemeClr>
                        </a:solidFill>
                      </a:ln>
                    </p:spPr>
                  </p:pic>
                </p:oleObj>
              </mc:Fallback>
            </mc:AlternateContent>
          </a:graphicData>
        </a:graphic>
      </p:graphicFrame>
    </p:spTree>
    <p:extLst>
      <p:ext uri="{BB962C8B-B14F-4D97-AF65-F5344CB8AC3E}">
        <p14:creationId xmlns:p14="http://schemas.microsoft.com/office/powerpoint/2010/main" val="2266063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EF84C-8F61-45E0-A3FE-37291A0CE9B2}"/>
              </a:ext>
            </a:extLst>
          </p:cNvPr>
          <p:cNvPicPr>
            <a:picLocks noChangeAspect="1"/>
          </p:cNvPicPr>
          <p:nvPr/>
        </p:nvPicPr>
        <p:blipFill rotWithShape="1">
          <a:blip r:embed="rId2">
            <a:extLst>
              <a:ext uri="{28A0092B-C50C-407E-A947-70E740481C1C}">
                <a14:useLocalDpi xmlns:a14="http://schemas.microsoft.com/office/drawing/2010/main" val="0"/>
              </a:ext>
            </a:extLst>
          </a:blip>
          <a:srcRect l="25960" t="18057" r="5168" b="12668"/>
          <a:stretch/>
        </p:blipFill>
        <p:spPr>
          <a:xfrm>
            <a:off x="6350392" y="1425302"/>
            <a:ext cx="5384254" cy="352627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 name="Picture 3">
            <a:extLst>
              <a:ext uri="{FF2B5EF4-FFF2-40B4-BE49-F238E27FC236}">
                <a16:creationId xmlns:a16="http://schemas.microsoft.com/office/drawing/2014/main" id="{EABFBFF2-A803-4C7B-931F-4D8EBB8DBC80}"/>
              </a:ext>
            </a:extLst>
          </p:cNvPr>
          <p:cNvPicPr>
            <a:picLocks noChangeAspect="1"/>
          </p:cNvPicPr>
          <p:nvPr/>
        </p:nvPicPr>
        <p:blipFill rotWithShape="1">
          <a:blip r:embed="rId3">
            <a:extLst>
              <a:ext uri="{28A0092B-C50C-407E-A947-70E740481C1C}">
                <a14:useLocalDpi xmlns:a14="http://schemas.microsoft.com/office/drawing/2010/main" val="0"/>
              </a:ext>
            </a:extLst>
          </a:blip>
          <a:srcRect l="25500" t="18057" r="5154" b="12669"/>
          <a:stretch/>
        </p:blipFill>
        <p:spPr>
          <a:xfrm>
            <a:off x="457354" y="1425302"/>
            <a:ext cx="5384254" cy="352627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 name="Arrow: Right 5">
            <a:extLst>
              <a:ext uri="{FF2B5EF4-FFF2-40B4-BE49-F238E27FC236}">
                <a16:creationId xmlns:a16="http://schemas.microsoft.com/office/drawing/2014/main" id="{AC8C9956-C7D6-4F36-B103-A5332DF2D46B}"/>
              </a:ext>
            </a:extLst>
          </p:cNvPr>
          <p:cNvSpPr/>
          <p:nvPr/>
        </p:nvSpPr>
        <p:spPr>
          <a:xfrm>
            <a:off x="5948289" y="3075895"/>
            <a:ext cx="295422" cy="225083"/>
          </a:xfrm>
          <a:prstGeom prst="rightArrow">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EB7918D-FF52-4771-AF60-520C8A6260B8}"/>
              </a:ext>
            </a:extLst>
          </p:cNvPr>
          <p:cNvSpPr txBox="1"/>
          <p:nvPr/>
        </p:nvSpPr>
        <p:spPr>
          <a:xfrm>
            <a:off x="3292369" y="5756389"/>
            <a:ext cx="5690660" cy="369332"/>
          </a:xfrm>
          <a:prstGeom prst="rect">
            <a:avLst/>
          </a:prstGeom>
          <a:solidFill>
            <a:schemeClr val="bg1">
              <a:lumMod val="95000"/>
            </a:schemeClr>
          </a:solidFill>
          <a:ln>
            <a:solidFill>
              <a:schemeClr val="bg1">
                <a:lumMod val="75000"/>
              </a:schemeClr>
            </a:solidFill>
          </a:ln>
        </p:spPr>
        <p:txBody>
          <a:bodyPr wrap="none" rtlCol="0">
            <a:spAutoFit/>
          </a:bodyPr>
          <a:lstStyle/>
          <a:p>
            <a:r>
              <a:rPr lang="en-US" dirty="0">
                <a:latin typeface="Times New Roman" panose="02020603050405020304" pitchFamily="18" charset="0"/>
                <a:cs typeface="Times New Roman" panose="02020603050405020304" pitchFamily="18" charset="0"/>
              </a:rPr>
              <a:t>Declaring IDs as </a:t>
            </a:r>
            <a:r>
              <a:rPr lang="en-US" b="1" dirty="0">
                <a:latin typeface="Times New Roman" panose="02020603050405020304" pitchFamily="18" charset="0"/>
                <a:cs typeface="Times New Roman" panose="02020603050405020304" pitchFamily="18" charset="0"/>
              </a:rPr>
              <a:t>Primary key </a:t>
            </a:r>
            <a:r>
              <a:rPr lang="en-US" dirty="0">
                <a:latin typeface="Times New Roman" panose="02020603050405020304" pitchFamily="18" charset="0"/>
                <a:cs typeface="Times New Roman" panose="02020603050405020304" pitchFamily="18" charset="0"/>
              </a:rPr>
              <a:t>for every </a:t>
            </a:r>
            <a:r>
              <a:rPr lang="en-US" b="1" dirty="0">
                <a:latin typeface="Times New Roman" panose="02020603050405020304" pitchFamily="18" charset="0"/>
                <a:cs typeface="Times New Roman" panose="02020603050405020304" pitchFamily="18" charset="0"/>
              </a:rPr>
              <a:t>Dimension Table</a:t>
            </a:r>
          </a:p>
        </p:txBody>
      </p:sp>
    </p:spTree>
    <p:extLst>
      <p:ext uri="{BB962C8B-B14F-4D97-AF65-F5344CB8AC3E}">
        <p14:creationId xmlns:p14="http://schemas.microsoft.com/office/powerpoint/2010/main" val="2167536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77A22-A8A0-4A2C-BAF1-C605ED4036F2}"/>
              </a:ext>
            </a:extLst>
          </p:cNvPr>
          <p:cNvPicPr>
            <a:picLocks noChangeAspect="1"/>
          </p:cNvPicPr>
          <p:nvPr/>
        </p:nvPicPr>
        <p:blipFill rotWithShape="1">
          <a:blip r:embed="rId2">
            <a:extLst>
              <a:ext uri="{28A0092B-C50C-407E-A947-70E740481C1C}">
                <a14:useLocalDpi xmlns:a14="http://schemas.microsoft.com/office/drawing/2010/main" val="0"/>
              </a:ext>
            </a:extLst>
          </a:blip>
          <a:srcRect l="25846" t="18856" r="26038" b="26348"/>
          <a:stretch/>
        </p:blipFill>
        <p:spPr>
          <a:xfrm>
            <a:off x="6514758" y="1252024"/>
            <a:ext cx="5119219" cy="327777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Picture 5">
            <a:extLst>
              <a:ext uri="{FF2B5EF4-FFF2-40B4-BE49-F238E27FC236}">
                <a16:creationId xmlns:a16="http://schemas.microsoft.com/office/drawing/2014/main" id="{A165C561-FE6C-4736-9B9E-C7F3340287AC}"/>
              </a:ext>
            </a:extLst>
          </p:cNvPr>
          <p:cNvPicPr>
            <a:picLocks noChangeAspect="1"/>
          </p:cNvPicPr>
          <p:nvPr/>
        </p:nvPicPr>
        <p:blipFill rotWithShape="1">
          <a:blip r:embed="rId3">
            <a:extLst>
              <a:ext uri="{28A0092B-C50C-407E-A947-70E740481C1C}">
                <a14:useLocalDpi xmlns:a14="http://schemas.microsoft.com/office/drawing/2010/main" val="0"/>
              </a:ext>
            </a:extLst>
          </a:blip>
          <a:srcRect l="24808" t="18035" r="25577" b="25731"/>
          <a:stretch/>
        </p:blipFill>
        <p:spPr>
          <a:xfrm>
            <a:off x="417343" y="1230921"/>
            <a:ext cx="5143950" cy="327777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7" name="Arrow: Right 6">
            <a:extLst>
              <a:ext uri="{FF2B5EF4-FFF2-40B4-BE49-F238E27FC236}">
                <a16:creationId xmlns:a16="http://schemas.microsoft.com/office/drawing/2014/main" id="{8BA41216-FC1D-42CD-81BD-D7DB335F0D14}"/>
              </a:ext>
            </a:extLst>
          </p:cNvPr>
          <p:cNvSpPr/>
          <p:nvPr/>
        </p:nvSpPr>
        <p:spPr>
          <a:xfrm>
            <a:off x="5892017" y="2778368"/>
            <a:ext cx="295422" cy="225083"/>
          </a:xfrm>
          <a:prstGeom prst="rightArrow">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11545C-4C9E-4417-9BDA-396D0B81DB77}"/>
              </a:ext>
            </a:extLst>
          </p:cNvPr>
          <p:cNvSpPr txBox="1"/>
          <p:nvPr/>
        </p:nvSpPr>
        <p:spPr>
          <a:xfrm>
            <a:off x="574430" y="4753691"/>
            <a:ext cx="11043139" cy="1704569"/>
          </a:xfrm>
          <a:prstGeom prst="rect">
            <a:avLst/>
          </a:prstGeom>
          <a:solidFill>
            <a:schemeClr val="bg1">
              <a:lumMod val="95000"/>
            </a:schemeClr>
          </a:solidFill>
          <a:ln>
            <a:solidFill>
              <a:schemeClr val="bg1">
                <a:lumMod val="75000"/>
              </a:schemeClr>
            </a:solidFill>
          </a:ln>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Define </a:t>
            </a:r>
            <a:r>
              <a:rPr lang="en-US" b="1" dirty="0">
                <a:latin typeface="Times New Roman" panose="02020603050405020304" pitchFamily="18" charset="0"/>
                <a:cs typeface="Times New Roman" panose="02020603050405020304" pitchFamily="18" charset="0"/>
              </a:rPr>
              <a:t>Relationship </a:t>
            </a:r>
            <a:r>
              <a:rPr lang="en-US" dirty="0">
                <a:latin typeface="Times New Roman" panose="02020603050405020304" pitchFamily="18" charset="0"/>
                <a:cs typeface="Times New Roman" panose="02020603050405020304" pitchFamily="18" charset="0"/>
              </a:rPr>
              <a:t>for every </a:t>
            </a:r>
            <a:r>
              <a:rPr lang="en-US" b="1" dirty="0">
                <a:latin typeface="Times New Roman" panose="02020603050405020304" pitchFamily="18" charset="0"/>
                <a:cs typeface="Times New Roman" panose="02020603050405020304" pitchFamily="18" charset="0"/>
              </a:rPr>
              <a:t>Dimension Table, </a:t>
            </a:r>
            <a:r>
              <a:rPr lang="en-US" dirty="0">
                <a:latin typeface="Times New Roman" panose="02020603050405020304" pitchFamily="18" charset="0"/>
                <a:cs typeface="Times New Roman" panose="02020603050405020304" pitchFamily="18" charset="0"/>
              </a:rPr>
              <a:t>by dragging the </a:t>
            </a:r>
            <a:r>
              <a:rPr lang="en-US" b="1" dirty="0">
                <a:latin typeface="Times New Roman" panose="02020603050405020304" pitchFamily="18" charset="0"/>
                <a:cs typeface="Times New Roman" panose="02020603050405020304" pitchFamily="18" charset="0"/>
              </a:rPr>
              <a:t>Primary Key </a:t>
            </a:r>
            <a:r>
              <a:rPr lang="en-US" dirty="0">
                <a:latin typeface="Times New Roman" panose="02020603050405020304" pitchFamily="18" charset="0"/>
                <a:cs typeface="Times New Roman" panose="02020603050405020304" pitchFamily="18" charset="0"/>
              </a:rPr>
              <a:t>column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with the same column in</a:t>
            </a:r>
            <a:r>
              <a:rPr lang="en-US" b="1" dirty="0">
                <a:latin typeface="Times New Roman" panose="02020603050405020304" pitchFamily="18" charset="0"/>
                <a:cs typeface="Times New Roman" panose="02020603050405020304" pitchFamily="18" charset="0"/>
              </a:rPr>
              <a:t> Fact Table.</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After saving the database diagram, tables structure will be auto created and connections will be made in order to ensure referential integrity.</a:t>
            </a:r>
          </a:p>
        </p:txBody>
      </p:sp>
    </p:spTree>
    <p:extLst>
      <p:ext uri="{BB962C8B-B14F-4D97-AF65-F5344CB8AC3E}">
        <p14:creationId xmlns:p14="http://schemas.microsoft.com/office/powerpoint/2010/main" val="3775327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8556E9-DE5F-471D-8405-A46990B54EC7}"/>
              </a:ext>
            </a:extLst>
          </p:cNvPr>
          <p:cNvPicPr>
            <a:picLocks noChangeAspect="1"/>
          </p:cNvPicPr>
          <p:nvPr/>
        </p:nvPicPr>
        <p:blipFill rotWithShape="1">
          <a:blip r:embed="rId2"/>
          <a:srcRect l="4248" t="4820"/>
          <a:stretch/>
        </p:blipFill>
        <p:spPr>
          <a:xfrm>
            <a:off x="1245705" y="1550503"/>
            <a:ext cx="9956698" cy="48307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 name="Picture 2">
            <a:extLst>
              <a:ext uri="{FF2B5EF4-FFF2-40B4-BE49-F238E27FC236}">
                <a16:creationId xmlns:a16="http://schemas.microsoft.com/office/drawing/2014/main" id="{B84A7CA1-60C1-4900-8EBC-9A9A46CCA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607" y="4846138"/>
            <a:ext cx="2422906" cy="118251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370BFED-199F-499E-994F-7833DFBDD047}"/>
              </a:ext>
            </a:extLst>
          </p:cNvPr>
          <p:cNvSpPr txBox="1"/>
          <p:nvPr/>
        </p:nvSpPr>
        <p:spPr>
          <a:xfrm>
            <a:off x="5117497" y="980274"/>
            <a:ext cx="2398644" cy="369332"/>
          </a:xfrm>
          <a:prstGeom prst="rect">
            <a:avLst/>
          </a:prstGeom>
          <a:noFill/>
          <a:ln>
            <a:solidFill>
              <a:schemeClr val="bg1">
                <a:lumMod val="85000"/>
              </a:schemeClr>
            </a:solidFill>
          </a:ln>
        </p:spPr>
        <p:txBody>
          <a:bodyPr wrap="square" rtlCol="0">
            <a:spAutoFit/>
          </a:bodyPr>
          <a:lstStyle/>
          <a:p>
            <a:r>
              <a:rPr lang="en-US" b="1" dirty="0"/>
              <a:t>Dimensional Model </a:t>
            </a:r>
          </a:p>
        </p:txBody>
      </p:sp>
    </p:spTree>
    <p:extLst>
      <p:ext uri="{BB962C8B-B14F-4D97-AF65-F5344CB8AC3E}">
        <p14:creationId xmlns:p14="http://schemas.microsoft.com/office/powerpoint/2010/main" val="59746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9BF3B4-F8B5-495A-89D9-7C3A10162325}"/>
              </a:ext>
            </a:extLst>
          </p:cNvPr>
          <p:cNvSpPr txBox="1"/>
          <p:nvPr/>
        </p:nvSpPr>
        <p:spPr>
          <a:xfrm>
            <a:off x="716130" y="1437281"/>
            <a:ext cx="3562643" cy="1477328"/>
          </a:xfrm>
          <a:prstGeom prst="rect">
            <a:avLst/>
          </a:prstGeom>
          <a:noFill/>
          <a:ln>
            <a:solidFill>
              <a:schemeClr val="bg1">
                <a:lumMod val="75000"/>
              </a:schemeClr>
            </a:solidFill>
          </a:ln>
        </p:spPr>
        <p:txBody>
          <a:bodyPr wrap="square">
            <a:spAutoFit/>
          </a:bodyPr>
          <a:lstStyle/>
          <a:p>
            <a:r>
              <a:rPr lang="en-US" sz="1800" dirty="0" err="1">
                <a:solidFill>
                  <a:srgbClr val="800000"/>
                </a:solidFill>
                <a:latin typeface="Consolas" panose="020B0609020204030204" pitchFamily="49" charset="0"/>
              </a:rPr>
              <a:t>Sp_help</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Dim_EventDetails</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r>
              <a:rPr lang="en-US" sz="1800" dirty="0" err="1">
                <a:solidFill>
                  <a:srgbClr val="800000"/>
                </a:solidFill>
                <a:latin typeface="Consolas" panose="020B0609020204030204" pitchFamily="49" charset="0"/>
              </a:rPr>
              <a:t>sp_help</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Dim_PlayerDetails</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r>
              <a:rPr lang="en-US" sz="1800" dirty="0" err="1">
                <a:solidFill>
                  <a:srgbClr val="800000"/>
                </a:solidFill>
                <a:latin typeface="Consolas" panose="020B0609020204030204" pitchFamily="49" charset="0"/>
              </a:rPr>
              <a:t>sp_help</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Dim_GameDetails</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r>
              <a:rPr lang="en-US" sz="1800" dirty="0" err="1">
                <a:solidFill>
                  <a:srgbClr val="800000"/>
                </a:solidFill>
                <a:latin typeface="Consolas" panose="020B0609020204030204" pitchFamily="49" charset="0"/>
              </a:rPr>
              <a:t>sp_help</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Dim_MedalDetails</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r>
              <a:rPr lang="en-US" sz="1800" dirty="0" err="1">
                <a:solidFill>
                  <a:srgbClr val="800000"/>
                </a:solidFill>
                <a:latin typeface="Consolas" panose="020B0609020204030204" pitchFamily="49" charset="0"/>
              </a:rPr>
              <a:t>sp_help</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FactTable</a:t>
            </a:r>
            <a:r>
              <a:rPr lang="en-US" sz="1800" dirty="0">
                <a:solidFill>
                  <a:srgbClr val="808080"/>
                </a:solidFill>
                <a:latin typeface="Consolas" panose="020B0609020204030204" pitchFamily="49" charset="0"/>
              </a:rPr>
              <a:t>;</a:t>
            </a:r>
          </a:p>
        </p:txBody>
      </p:sp>
      <p:sp>
        <p:nvSpPr>
          <p:cNvPr id="3" name="TextBox 2">
            <a:extLst>
              <a:ext uri="{FF2B5EF4-FFF2-40B4-BE49-F238E27FC236}">
                <a16:creationId xmlns:a16="http://schemas.microsoft.com/office/drawing/2014/main" id="{6AC6FEC9-E7DC-4368-AB11-83622873FEE7}"/>
              </a:ext>
            </a:extLst>
          </p:cNvPr>
          <p:cNvSpPr txBox="1"/>
          <p:nvPr/>
        </p:nvSpPr>
        <p:spPr>
          <a:xfrm>
            <a:off x="5617399" y="1714281"/>
            <a:ext cx="5413020" cy="923330"/>
          </a:xfrm>
          <a:prstGeom prst="rect">
            <a:avLst/>
          </a:prstGeom>
          <a:solidFill>
            <a:schemeClr val="bg1">
              <a:lumMod val="95000"/>
            </a:schemeClr>
          </a:solidFill>
          <a:ln>
            <a:solidFill>
              <a:schemeClr val="bg1">
                <a:lumMod val="75000"/>
              </a:schemeClr>
            </a:solidFill>
          </a:ln>
        </p:spPr>
        <p:txBody>
          <a:bodyPr wrap="none" rtlCol="0">
            <a:spAutoFit/>
          </a:bodyPr>
          <a:lstStyle/>
          <a:p>
            <a:pPr algn="ctr"/>
            <a:r>
              <a:rPr lang="en-US" dirty="0">
                <a:latin typeface="Times New Roman" panose="02020603050405020304" pitchFamily="18" charset="0"/>
                <a:cs typeface="Times New Roman" panose="02020603050405020304" pitchFamily="18" charset="0"/>
              </a:rPr>
              <a:t>Check Whether the </a:t>
            </a:r>
            <a:r>
              <a:rPr lang="en-US" b="1" dirty="0">
                <a:latin typeface="Times New Roman" panose="02020603050405020304" pitchFamily="18" charset="0"/>
                <a:cs typeface="Times New Roman" panose="02020603050405020304" pitchFamily="18" charset="0"/>
              </a:rPr>
              <a:t>Primary keys </a:t>
            </a:r>
            <a:r>
              <a:rPr lang="en-US" dirty="0">
                <a:latin typeface="Times New Roman" panose="02020603050405020304" pitchFamily="18" charset="0"/>
                <a:cs typeface="Times New Roman" panose="02020603050405020304" pitchFamily="18" charset="0"/>
              </a:rPr>
              <a:t>are assigned</a:t>
            </a:r>
          </a:p>
          <a:p>
            <a:pPr algn="ctr"/>
            <a:r>
              <a:rPr lang="en-US" dirty="0">
                <a:latin typeface="Times New Roman" panose="02020603050405020304" pitchFamily="18" charset="0"/>
                <a:cs typeface="Times New Roman" panose="02020603050405020304" pitchFamily="18" charset="0"/>
              </a:rPr>
              <a:t>for each </a:t>
            </a:r>
            <a:r>
              <a:rPr lang="en-US" b="1" dirty="0">
                <a:latin typeface="Times New Roman" panose="02020603050405020304" pitchFamily="18" charset="0"/>
                <a:cs typeface="Times New Roman" panose="02020603050405020304" pitchFamily="18" charset="0"/>
              </a:rPr>
              <a:t>Dimension Tables</a:t>
            </a:r>
            <a:r>
              <a:rPr lang="en-US" dirty="0">
                <a:latin typeface="Times New Roman" panose="02020603050405020304" pitchFamily="18" charset="0"/>
                <a:cs typeface="Times New Roman" panose="02020603050405020304" pitchFamily="18" charset="0"/>
              </a:rPr>
              <a:t> and referred as </a:t>
            </a:r>
            <a:r>
              <a:rPr lang="en-US" b="1" dirty="0">
                <a:latin typeface="Times New Roman" panose="02020603050405020304" pitchFamily="18" charset="0"/>
                <a:cs typeface="Times New Roman" panose="02020603050405020304" pitchFamily="18" charset="0"/>
              </a:rPr>
              <a:t>foreign keys</a:t>
            </a:r>
          </a:p>
          <a:p>
            <a:pPr algn="ctr"/>
            <a:r>
              <a:rPr lang="en-US" dirty="0">
                <a:latin typeface="Times New Roman" panose="02020603050405020304" pitchFamily="18" charset="0"/>
                <a:cs typeface="Times New Roman" panose="02020603050405020304" pitchFamily="18" charset="0"/>
              </a:rPr>
              <a:t> in </a:t>
            </a:r>
            <a:r>
              <a:rPr lang="en-US" b="1" dirty="0">
                <a:latin typeface="Times New Roman" panose="02020603050405020304" pitchFamily="18" charset="0"/>
                <a:cs typeface="Times New Roman" panose="02020603050405020304" pitchFamily="18" charset="0"/>
              </a:rPr>
              <a:t>Fact Table </a:t>
            </a:r>
            <a:r>
              <a:rPr lang="en-US" dirty="0">
                <a:latin typeface="Times New Roman" panose="02020603050405020304" pitchFamily="18" charset="0"/>
                <a:cs typeface="Times New Roman" panose="02020603050405020304" pitchFamily="18" charset="0"/>
              </a:rPr>
              <a:t>to ensure referential integrity.</a:t>
            </a:r>
          </a:p>
        </p:txBody>
      </p:sp>
      <p:sp>
        <p:nvSpPr>
          <p:cNvPr id="6" name="Arrow: Right 5">
            <a:extLst>
              <a:ext uri="{FF2B5EF4-FFF2-40B4-BE49-F238E27FC236}">
                <a16:creationId xmlns:a16="http://schemas.microsoft.com/office/drawing/2014/main" id="{C51842AB-548D-488A-A639-C0DFFBCF0968}"/>
              </a:ext>
            </a:extLst>
          </p:cNvPr>
          <p:cNvSpPr/>
          <p:nvPr/>
        </p:nvSpPr>
        <p:spPr>
          <a:xfrm>
            <a:off x="4773337" y="2063403"/>
            <a:ext cx="295422" cy="225083"/>
          </a:xfrm>
          <a:prstGeom prst="rightArrow">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7082DC-3AC6-487C-9802-3979B592135C}"/>
              </a:ext>
            </a:extLst>
          </p:cNvPr>
          <p:cNvPicPr>
            <a:picLocks noChangeAspect="1"/>
          </p:cNvPicPr>
          <p:nvPr/>
        </p:nvPicPr>
        <p:blipFill>
          <a:blip r:embed="rId2"/>
          <a:stretch>
            <a:fillRect/>
          </a:stretch>
        </p:blipFill>
        <p:spPr>
          <a:xfrm>
            <a:off x="716130" y="3745473"/>
            <a:ext cx="10538024" cy="2262365"/>
          </a:xfrm>
          <a:prstGeom prst="rect">
            <a:avLst/>
          </a:prstGeom>
        </p:spPr>
      </p:pic>
      <p:sp>
        <p:nvSpPr>
          <p:cNvPr id="8" name="TextBox 7">
            <a:extLst>
              <a:ext uri="{FF2B5EF4-FFF2-40B4-BE49-F238E27FC236}">
                <a16:creationId xmlns:a16="http://schemas.microsoft.com/office/drawing/2014/main" id="{FF170789-9E88-407E-BD3C-F46379381309}"/>
              </a:ext>
            </a:extLst>
          </p:cNvPr>
          <p:cNvSpPr txBox="1"/>
          <p:nvPr/>
        </p:nvSpPr>
        <p:spPr>
          <a:xfrm>
            <a:off x="716130" y="3256620"/>
            <a:ext cx="2464136" cy="369332"/>
          </a:xfrm>
          <a:prstGeom prst="rect">
            <a:avLst/>
          </a:prstGeom>
          <a:noFill/>
          <a:ln>
            <a:solidFill>
              <a:schemeClr val="bg1">
                <a:lumMod val="75000"/>
              </a:schemeClr>
            </a:solidFill>
          </a:ln>
        </p:spPr>
        <p:txBody>
          <a:bodyPr wrap="none" rtlCol="0">
            <a:spAutoFit/>
          </a:bodyPr>
          <a:lstStyle/>
          <a:p>
            <a:r>
              <a:rPr lang="en-US" sz="1800" dirty="0" err="1">
                <a:solidFill>
                  <a:srgbClr val="800000"/>
                </a:solidFill>
                <a:latin typeface="Consolas" panose="020B0609020204030204" pitchFamily="49" charset="0"/>
              </a:rPr>
              <a:t>sp_help</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FactTable</a:t>
            </a:r>
            <a:r>
              <a:rPr lang="en-US" sz="1800" dirty="0">
                <a:solidFill>
                  <a:srgbClr val="808080"/>
                </a:solidFill>
                <a:latin typeface="Consolas" panose="020B0609020204030204" pitchFamily="49" charset="0"/>
              </a:rPr>
              <a:t>;</a:t>
            </a:r>
          </a:p>
        </p:txBody>
      </p:sp>
      <p:sp>
        <p:nvSpPr>
          <p:cNvPr id="9" name="Title 1">
            <a:extLst>
              <a:ext uri="{FF2B5EF4-FFF2-40B4-BE49-F238E27FC236}">
                <a16:creationId xmlns:a16="http://schemas.microsoft.com/office/drawing/2014/main" id="{F3107E22-07E0-4D77-81DC-173E785A0506}"/>
              </a:ext>
            </a:extLst>
          </p:cNvPr>
          <p:cNvSpPr txBox="1">
            <a:spLocks/>
          </p:cNvSpPr>
          <p:nvPr/>
        </p:nvSpPr>
        <p:spPr>
          <a:xfrm>
            <a:off x="732075" y="872528"/>
            <a:ext cx="2658239" cy="386680"/>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b="1" dirty="0">
                <a:latin typeface="Times New Roman" panose="02020603050405020304" pitchFamily="18" charset="0"/>
                <a:cs typeface="Times New Roman" panose="02020603050405020304" pitchFamily="18" charset="0"/>
              </a:rPr>
              <a:t>Stored Procedures </a:t>
            </a:r>
          </a:p>
        </p:txBody>
      </p:sp>
    </p:spTree>
    <p:extLst>
      <p:ext uri="{BB962C8B-B14F-4D97-AF65-F5344CB8AC3E}">
        <p14:creationId xmlns:p14="http://schemas.microsoft.com/office/powerpoint/2010/main" val="3868064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17B041-7279-486B-AF6D-FC65ACEA1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3608" y="1853260"/>
            <a:ext cx="1546645" cy="3466619"/>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0B10E6A5-F908-48A3-B995-A1EEE7E41EF1}"/>
              </a:ext>
            </a:extLst>
          </p:cNvPr>
          <p:cNvSpPr txBox="1"/>
          <p:nvPr/>
        </p:nvSpPr>
        <p:spPr>
          <a:xfrm>
            <a:off x="629529" y="1098787"/>
            <a:ext cx="4336367" cy="3693319"/>
          </a:xfrm>
          <a:prstGeom prst="rect">
            <a:avLst/>
          </a:prstGeom>
          <a:noFill/>
          <a:ln>
            <a:solidFill>
              <a:schemeClr val="bg1">
                <a:lumMod val="75000"/>
              </a:schemeClr>
            </a:solidFill>
          </a:ln>
        </p:spPr>
        <p:txBody>
          <a:bodyPr wrap="square">
            <a:spAutoFit/>
          </a:bodyPr>
          <a:lstStyle/>
          <a:p>
            <a:r>
              <a:rPr lang="en-US" sz="1800" dirty="0">
                <a:solidFill>
                  <a:srgbClr val="008000"/>
                </a:solidFill>
                <a:latin typeface="Consolas" panose="020B0609020204030204" pitchFamily="49" charset="0"/>
              </a:rPr>
              <a:t>Query to join all Dimension and Fact tables</a:t>
            </a:r>
          </a:p>
          <a:p>
            <a:endParaRPr lang="en-US" sz="1800" dirty="0">
              <a:solidFill>
                <a:prstClr val="black"/>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Dim_PlayerDetails</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p</a:t>
            </a:r>
            <a:r>
              <a:rPr lang="en-US" sz="1800" dirty="0">
                <a:solidFill>
                  <a:prstClr val="black"/>
                </a:solidFill>
                <a:latin typeface="Consolas" panose="020B0609020204030204" pitchFamily="49" charset="0"/>
              </a:rPr>
              <a:t> </a:t>
            </a:r>
          </a:p>
          <a:p>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FactTable</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f</a:t>
            </a:r>
            <a:r>
              <a:rPr lang="en-US" sz="1800" dirty="0">
                <a:solidFill>
                  <a:prstClr val="black"/>
                </a:solidFill>
                <a:latin typeface="Consolas" panose="020B0609020204030204" pitchFamily="49" charset="0"/>
              </a:rPr>
              <a:t> </a:t>
            </a:r>
          </a:p>
          <a:p>
            <a:r>
              <a:rPr lang="en-US" sz="1800" dirty="0">
                <a:solidFill>
                  <a:srgbClr val="0000FF"/>
                </a:solidFill>
                <a:latin typeface="Consolas" panose="020B0609020204030204" pitchFamily="49" charset="0"/>
              </a:rPr>
              <a:t>on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player_id</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f</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player_id</a:t>
            </a:r>
            <a:r>
              <a:rPr lang="en-US" sz="1800" dirty="0">
                <a:solidFill>
                  <a:prstClr val="black"/>
                </a:solidFill>
                <a:latin typeface="Consolas" panose="020B0609020204030204" pitchFamily="49" charset="0"/>
              </a:rPr>
              <a:t> </a:t>
            </a:r>
          </a:p>
          <a:p>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Dim_GameDetails</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g</a:t>
            </a:r>
            <a:r>
              <a:rPr lang="en-US" sz="1800" dirty="0">
                <a:solidFill>
                  <a:prstClr val="black"/>
                </a:solidFill>
                <a:latin typeface="Consolas" panose="020B0609020204030204" pitchFamily="49" charset="0"/>
              </a:rPr>
              <a:t> </a:t>
            </a:r>
          </a:p>
          <a:p>
            <a:r>
              <a:rPr lang="en-US" sz="1800" dirty="0">
                <a:solidFill>
                  <a:srgbClr val="0000FF"/>
                </a:solidFill>
                <a:latin typeface="Consolas" panose="020B0609020204030204" pitchFamily="49" charset="0"/>
              </a:rPr>
              <a:t>on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g</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game_id</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f</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game_id</a:t>
            </a:r>
            <a:r>
              <a:rPr lang="en-US" sz="1800" dirty="0">
                <a:solidFill>
                  <a:prstClr val="black"/>
                </a:solidFill>
                <a:latin typeface="Consolas" panose="020B0609020204030204" pitchFamily="49" charset="0"/>
              </a:rPr>
              <a:t> </a:t>
            </a:r>
          </a:p>
          <a:p>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Dim_EventDetails</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e</a:t>
            </a:r>
            <a:r>
              <a:rPr lang="en-US" sz="1800" dirty="0">
                <a:solidFill>
                  <a:prstClr val="black"/>
                </a:solidFill>
                <a:latin typeface="Consolas" panose="020B0609020204030204" pitchFamily="49" charset="0"/>
              </a:rPr>
              <a:t> </a:t>
            </a:r>
          </a:p>
          <a:p>
            <a:r>
              <a:rPr lang="en-US" sz="1800" dirty="0">
                <a:solidFill>
                  <a:srgbClr val="0000FF"/>
                </a:solidFill>
                <a:latin typeface="Consolas" panose="020B0609020204030204" pitchFamily="49" charset="0"/>
              </a:rPr>
              <a:t>on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e</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event_id</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f</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event_id</a:t>
            </a:r>
            <a:r>
              <a:rPr lang="en-US" sz="1800" dirty="0">
                <a:solidFill>
                  <a:prstClr val="black"/>
                </a:solidFill>
                <a:latin typeface="Consolas" panose="020B0609020204030204" pitchFamily="49" charset="0"/>
              </a:rPr>
              <a:t> </a:t>
            </a:r>
          </a:p>
          <a:p>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Dim_MedalDetails</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m</a:t>
            </a:r>
            <a:r>
              <a:rPr lang="en-US" sz="1800" dirty="0">
                <a:solidFill>
                  <a:prstClr val="black"/>
                </a:solidFill>
                <a:latin typeface="Consolas" panose="020B0609020204030204" pitchFamily="49" charset="0"/>
              </a:rPr>
              <a:t> </a:t>
            </a:r>
          </a:p>
          <a:p>
            <a:r>
              <a:rPr lang="nn-NO" sz="1800" dirty="0">
                <a:solidFill>
                  <a:srgbClr val="0000FF"/>
                </a:solidFill>
                <a:latin typeface="Consolas" panose="020B0609020204030204" pitchFamily="49" charset="0"/>
              </a:rPr>
              <a:t>on</a:t>
            </a:r>
            <a:r>
              <a:rPr lang="nn-NO" sz="1800" dirty="0">
                <a:solidFill>
                  <a:prstClr val="black"/>
                </a:solidFill>
                <a:latin typeface="Consolas" panose="020B0609020204030204" pitchFamily="49" charset="0"/>
              </a:rPr>
              <a:t> </a:t>
            </a:r>
            <a:r>
              <a:rPr lang="nn-NO" sz="1800" dirty="0">
                <a:solidFill>
                  <a:srgbClr val="008080"/>
                </a:solidFill>
                <a:latin typeface="Consolas" panose="020B0609020204030204" pitchFamily="49" charset="0"/>
              </a:rPr>
              <a:t>m</a:t>
            </a:r>
            <a:r>
              <a:rPr lang="nn-NO" sz="1800" dirty="0">
                <a:solidFill>
                  <a:srgbClr val="808080"/>
                </a:solidFill>
                <a:latin typeface="Consolas" panose="020B0609020204030204" pitchFamily="49" charset="0"/>
              </a:rPr>
              <a:t>.</a:t>
            </a:r>
            <a:r>
              <a:rPr lang="nn-NO" sz="1800" dirty="0">
                <a:solidFill>
                  <a:srgbClr val="008080"/>
                </a:solidFill>
                <a:latin typeface="Consolas" panose="020B0609020204030204" pitchFamily="49" charset="0"/>
              </a:rPr>
              <a:t>medal_id</a:t>
            </a:r>
            <a:r>
              <a:rPr lang="nn-NO" sz="1800" dirty="0">
                <a:solidFill>
                  <a:prstClr val="black"/>
                </a:solidFill>
                <a:latin typeface="Consolas" panose="020B0609020204030204" pitchFamily="49" charset="0"/>
              </a:rPr>
              <a:t> </a:t>
            </a:r>
            <a:r>
              <a:rPr lang="nn-NO" sz="1800" dirty="0">
                <a:solidFill>
                  <a:srgbClr val="808080"/>
                </a:solidFill>
                <a:latin typeface="Consolas" panose="020B0609020204030204" pitchFamily="49" charset="0"/>
              </a:rPr>
              <a:t>=</a:t>
            </a:r>
            <a:r>
              <a:rPr lang="nn-NO" sz="1800" dirty="0">
                <a:solidFill>
                  <a:prstClr val="black"/>
                </a:solidFill>
                <a:latin typeface="Consolas" panose="020B0609020204030204" pitchFamily="49" charset="0"/>
              </a:rPr>
              <a:t> </a:t>
            </a:r>
            <a:r>
              <a:rPr lang="nn-NO" sz="1800" dirty="0">
                <a:solidFill>
                  <a:srgbClr val="008080"/>
                </a:solidFill>
                <a:latin typeface="Consolas" panose="020B0609020204030204" pitchFamily="49" charset="0"/>
              </a:rPr>
              <a:t>f</a:t>
            </a:r>
            <a:r>
              <a:rPr lang="nn-NO" sz="1800" dirty="0">
                <a:solidFill>
                  <a:srgbClr val="808080"/>
                </a:solidFill>
                <a:latin typeface="Consolas" panose="020B0609020204030204" pitchFamily="49" charset="0"/>
              </a:rPr>
              <a:t>.</a:t>
            </a:r>
            <a:r>
              <a:rPr lang="nn-NO" sz="1800" dirty="0">
                <a:solidFill>
                  <a:srgbClr val="008080"/>
                </a:solidFill>
                <a:latin typeface="Consolas" panose="020B0609020204030204" pitchFamily="49" charset="0"/>
              </a:rPr>
              <a:t>medal_id</a:t>
            </a:r>
            <a:r>
              <a:rPr lang="nn-NO" sz="1800" dirty="0">
                <a:solidFill>
                  <a:srgbClr val="808080"/>
                </a:solidFill>
                <a:latin typeface="Consolas" panose="020B0609020204030204" pitchFamily="49" charset="0"/>
              </a:rPr>
              <a:t>;</a:t>
            </a:r>
            <a:endParaRPr lang="nn-NO"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p:txBody>
      </p:sp>
      <p:sp>
        <p:nvSpPr>
          <p:cNvPr id="6" name="TextBox 5">
            <a:extLst>
              <a:ext uri="{FF2B5EF4-FFF2-40B4-BE49-F238E27FC236}">
                <a16:creationId xmlns:a16="http://schemas.microsoft.com/office/drawing/2014/main" id="{168CC930-8398-4E36-9462-33EA23EA0193}"/>
              </a:ext>
            </a:extLst>
          </p:cNvPr>
          <p:cNvSpPr txBox="1"/>
          <p:nvPr/>
        </p:nvSpPr>
        <p:spPr>
          <a:xfrm>
            <a:off x="629528" y="5020549"/>
            <a:ext cx="4336367" cy="1477328"/>
          </a:xfrm>
          <a:prstGeom prst="rect">
            <a:avLst/>
          </a:prstGeom>
          <a:noFill/>
          <a:ln>
            <a:solidFill>
              <a:schemeClr val="bg1">
                <a:lumMod val="75000"/>
              </a:schemeClr>
            </a:solidFill>
          </a:ln>
        </p:spPr>
        <p:txBody>
          <a:bodyPr wrap="square">
            <a:spAutoFit/>
          </a:bodyPr>
          <a:lstStyle/>
          <a:p>
            <a:r>
              <a:rPr lang="en-US" sz="1800" dirty="0">
                <a:solidFill>
                  <a:srgbClr val="008000"/>
                </a:solidFill>
                <a:latin typeface="Consolas" panose="020B0609020204030204" pitchFamily="49" charset="0"/>
              </a:rPr>
              <a:t>Query to get all data from </a:t>
            </a:r>
            <a:r>
              <a:rPr lang="en-US" sz="1800" dirty="0" err="1">
                <a:solidFill>
                  <a:srgbClr val="008000"/>
                </a:solidFill>
                <a:latin typeface="Consolas" panose="020B0609020204030204" pitchFamily="49" charset="0"/>
              </a:rPr>
              <a:t>OlympicsData</a:t>
            </a:r>
            <a:endParaRPr lang="en-US" sz="1800" dirty="0">
              <a:solidFill>
                <a:srgbClr val="008000"/>
              </a:solidFill>
              <a:latin typeface="Consolas" panose="020B0609020204030204" pitchFamily="49" charset="0"/>
            </a:endParaRPr>
          </a:p>
          <a:p>
            <a:endParaRPr lang="en-US" sz="1800"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OlympicsData</a:t>
            </a:r>
            <a:endParaRPr lang="en-US" sz="1800" dirty="0">
              <a:solidFill>
                <a:prstClr val="black"/>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Player_id</a:t>
            </a:r>
            <a:r>
              <a:rPr lang="en-US" sz="1800" dirty="0">
                <a:solidFill>
                  <a:srgbClr val="808080"/>
                </a:solidFill>
                <a:latin typeface="Consolas" panose="020B0609020204030204" pitchFamily="49" charset="0"/>
              </a:rPr>
              <a:t>;</a:t>
            </a:r>
          </a:p>
        </p:txBody>
      </p:sp>
      <p:sp>
        <p:nvSpPr>
          <p:cNvPr id="7" name="Right Brace 6">
            <a:extLst>
              <a:ext uri="{FF2B5EF4-FFF2-40B4-BE49-F238E27FC236}">
                <a16:creationId xmlns:a16="http://schemas.microsoft.com/office/drawing/2014/main" id="{4041BE30-A4C4-49A2-8497-DCA7FDF310F2}"/>
              </a:ext>
            </a:extLst>
          </p:cNvPr>
          <p:cNvSpPr/>
          <p:nvPr/>
        </p:nvSpPr>
        <p:spPr>
          <a:xfrm>
            <a:off x="5266399" y="2065894"/>
            <a:ext cx="379826" cy="3693319"/>
          </a:xfrm>
          <a:prstGeom prst="rightBrace">
            <a:avLst>
              <a:gd name="adj1" fmla="val 8333"/>
              <a:gd name="adj2" fmla="val 492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522A4F5-2190-4A1F-8B07-ABC3E70FF6C9}"/>
              </a:ext>
            </a:extLst>
          </p:cNvPr>
          <p:cNvSpPr txBox="1"/>
          <p:nvPr/>
        </p:nvSpPr>
        <p:spPr>
          <a:xfrm>
            <a:off x="5905776" y="3429000"/>
            <a:ext cx="1787102" cy="923330"/>
          </a:xfrm>
          <a:prstGeom prst="rect">
            <a:avLst/>
          </a:prstGeom>
          <a:solidFill>
            <a:schemeClr val="bg1">
              <a:lumMod val="95000"/>
            </a:schemeClr>
          </a:solidFill>
          <a:ln>
            <a:solidFill>
              <a:schemeClr val="bg1">
                <a:lumMod val="75000"/>
              </a:schemeClr>
            </a:solidFill>
          </a:ln>
        </p:spPr>
        <p:txBody>
          <a:bodyPr wrap="square" rtlCol="0">
            <a:spAutoFit/>
          </a:bodyPr>
          <a:lstStyle/>
          <a:p>
            <a:pPr algn="ctr"/>
            <a:r>
              <a:rPr lang="en-US" dirty="0"/>
              <a:t>By comparing, we get same no. of rows</a:t>
            </a:r>
          </a:p>
        </p:txBody>
      </p:sp>
      <p:sp>
        <p:nvSpPr>
          <p:cNvPr id="9" name="TextBox 8">
            <a:extLst>
              <a:ext uri="{FF2B5EF4-FFF2-40B4-BE49-F238E27FC236}">
                <a16:creationId xmlns:a16="http://schemas.microsoft.com/office/drawing/2014/main" id="{AEB3392C-D1E6-4D24-ADA1-F2305EC363F6}"/>
              </a:ext>
            </a:extLst>
          </p:cNvPr>
          <p:cNvSpPr txBox="1"/>
          <p:nvPr/>
        </p:nvSpPr>
        <p:spPr>
          <a:xfrm>
            <a:off x="9154666" y="4660463"/>
            <a:ext cx="1407729" cy="523220"/>
          </a:xfrm>
          <a:prstGeom prst="rect">
            <a:avLst/>
          </a:prstGeom>
          <a:noFill/>
        </p:spPr>
        <p:txBody>
          <a:bodyPr wrap="square" rtlCol="0">
            <a:spAutoFit/>
          </a:bodyPr>
          <a:lstStyle/>
          <a:p>
            <a:pPr algn="ctr"/>
            <a:r>
              <a:rPr lang="en-US" sz="1400" b="1" dirty="0">
                <a:solidFill>
                  <a:schemeClr val="tx1">
                    <a:lumMod val="65000"/>
                    <a:lumOff val="35000"/>
                  </a:schemeClr>
                </a:solidFill>
                <a:latin typeface="Times New Roman" panose="02020603050405020304" pitchFamily="18" charset="0"/>
                <a:cs typeface="Times New Roman" panose="02020603050405020304" pitchFamily="18" charset="0"/>
              </a:rPr>
              <a:t>Retrieving </a:t>
            </a:r>
          </a:p>
          <a:p>
            <a:pPr algn="ctr"/>
            <a:r>
              <a:rPr lang="en-US" sz="1400" b="1" dirty="0">
                <a:solidFill>
                  <a:schemeClr val="tx1">
                    <a:lumMod val="65000"/>
                    <a:lumOff val="35000"/>
                  </a:schemeClr>
                </a:solidFill>
                <a:latin typeface="Times New Roman" panose="02020603050405020304" pitchFamily="18" charset="0"/>
                <a:cs typeface="Times New Roman" panose="02020603050405020304" pitchFamily="18" charset="0"/>
              </a:rPr>
              <a:t>data</a:t>
            </a:r>
          </a:p>
        </p:txBody>
      </p:sp>
    </p:spTree>
    <p:extLst>
      <p:ext uri="{BB962C8B-B14F-4D97-AF65-F5344CB8AC3E}">
        <p14:creationId xmlns:p14="http://schemas.microsoft.com/office/powerpoint/2010/main" val="1552660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11A770-674F-4FD2-AE99-9FD98D4348B5}"/>
              </a:ext>
            </a:extLst>
          </p:cNvPr>
          <p:cNvSpPr txBox="1">
            <a:spLocks/>
          </p:cNvSpPr>
          <p:nvPr/>
        </p:nvSpPr>
        <p:spPr>
          <a:xfrm>
            <a:off x="676704" y="1235464"/>
            <a:ext cx="3739202"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2. Aggregations on Medals</a:t>
            </a:r>
          </a:p>
        </p:txBody>
      </p:sp>
      <p:sp>
        <p:nvSpPr>
          <p:cNvPr id="7" name="TextBox 6">
            <a:extLst>
              <a:ext uri="{FF2B5EF4-FFF2-40B4-BE49-F238E27FC236}">
                <a16:creationId xmlns:a16="http://schemas.microsoft.com/office/drawing/2014/main" id="{7EA6620E-B748-43BF-82CB-4BC5F930AB72}"/>
              </a:ext>
            </a:extLst>
          </p:cNvPr>
          <p:cNvSpPr txBox="1"/>
          <p:nvPr/>
        </p:nvSpPr>
        <p:spPr>
          <a:xfrm>
            <a:off x="676704" y="2010558"/>
            <a:ext cx="6057641" cy="3539430"/>
          </a:xfrm>
          <a:prstGeom prst="rect">
            <a:avLst/>
          </a:prstGeom>
          <a:noFill/>
          <a:ln>
            <a:solidFill>
              <a:schemeClr val="bg1">
                <a:lumMod val="75000"/>
              </a:schemeClr>
            </a:solidFill>
          </a:ln>
        </p:spPr>
        <p:txBody>
          <a:bodyPr wrap="square">
            <a:spAutoFit/>
          </a:bodyPr>
          <a:lstStyle/>
          <a:p>
            <a:pPr marL="285750" indent="-285750">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Medals won by player</a:t>
            </a:r>
          </a:p>
          <a:p>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Name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[Player Name]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Medals]</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p>
          <a:p>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endParaRPr lang="nn-NO"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err="1">
                <a:solidFill>
                  <a:srgbClr val="FF0000"/>
                </a:solidFill>
                <a:latin typeface="Consolas" panose="020B0609020204030204" pitchFamily="49" charset="0"/>
              </a:rPr>
              <a:t>Gold'</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'Silver'</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'Bronze</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name</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Medals]</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ED5A9F9-87BF-48B3-9335-DE18102E2BF6}"/>
              </a:ext>
            </a:extLst>
          </p:cNvPr>
          <p:cNvPicPr>
            <a:picLocks noChangeAspect="1"/>
          </p:cNvPicPr>
          <p:nvPr/>
        </p:nvPicPr>
        <p:blipFill>
          <a:blip r:embed="rId2"/>
          <a:stretch>
            <a:fillRect/>
          </a:stretch>
        </p:blipFill>
        <p:spPr>
          <a:xfrm>
            <a:off x="7286271" y="1762539"/>
            <a:ext cx="3594987" cy="4664317"/>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7735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11A770-674F-4FD2-AE99-9FD98D4348B5}"/>
              </a:ext>
            </a:extLst>
          </p:cNvPr>
          <p:cNvSpPr txBox="1">
            <a:spLocks/>
          </p:cNvSpPr>
          <p:nvPr/>
        </p:nvSpPr>
        <p:spPr>
          <a:xfrm>
            <a:off x="610444" y="1023429"/>
            <a:ext cx="3739202"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2. Aggregations on Medals</a:t>
            </a:r>
          </a:p>
        </p:txBody>
      </p:sp>
      <p:sp>
        <p:nvSpPr>
          <p:cNvPr id="8" name="TextBox 7">
            <a:extLst>
              <a:ext uri="{FF2B5EF4-FFF2-40B4-BE49-F238E27FC236}">
                <a16:creationId xmlns:a16="http://schemas.microsoft.com/office/drawing/2014/main" id="{891423F2-244F-444E-9A89-89D8D0D2B3C7}"/>
              </a:ext>
            </a:extLst>
          </p:cNvPr>
          <p:cNvSpPr txBox="1"/>
          <p:nvPr/>
        </p:nvSpPr>
        <p:spPr>
          <a:xfrm>
            <a:off x="610443" y="1836240"/>
            <a:ext cx="9869988" cy="1815882"/>
          </a:xfrm>
          <a:prstGeom prst="rect">
            <a:avLst/>
          </a:prstGeom>
          <a:noFill/>
          <a:ln>
            <a:solidFill>
              <a:schemeClr val="bg1">
                <a:lumMod val="75000"/>
              </a:schemeClr>
            </a:solidFill>
          </a:ln>
        </p:spPr>
        <p:txBody>
          <a:bodyPr wrap="square">
            <a:spAutoFit/>
          </a:bodyPr>
          <a:lstStyle/>
          <a:p>
            <a:pPr marL="285750" indent="-285750">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Medals won in a particular Sport</a:t>
            </a:r>
          </a:p>
          <a:p>
            <a:pPr marL="285750" indent="-285750">
              <a:buFont typeface="Arial" panose="020B0604020202020204" pitchFamily="34" charset="0"/>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Sport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Medals]</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endParaRPr lang="nn-NO"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err="1">
                <a:solidFill>
                  <a:srgbClr val="FF0000"/>
                </a:solidFill>
                <a:latin typeface="Consolas" panose="020B0609020204030204" pitchFamily="49" charset="0"/>
              </a:rPr>
              <a:t>Gold'</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'Silver'</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'Bronze</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sport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Medals]</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p>
        </p:txBody>
      </p:sp>
      <p:pic>
        <p:nvPicPr>
          <p:cNvPr id="2" name="Picture 1">
            <a:extLst>
              <a:ext uri="{FF2B5EF4-FFF2-40B4-BE49-F238E27FC236}">
                <a16:creationId xmlns:a16="http://schemas.microsoft.com/office/drawing/2014/main" id="{C3BAAEA1-C751-4F16-A6C8-44AC6F2C5A6A}"/>
              </a:ext>
            </a:extLst>
          </p:cNvPr>
          <p:cNvPicPr>
            <a:picLocks noChangeAspect="1"/>
          </p:cNvPicPr>
          <p:nvPr/>
        </p:nvPicPr>
        <p:blipFill rotWithShape="1">
          <a:blip r:embed="rId2"/>
          <a:srcRect b="26243"/>
          <a:stretch/>
        </p:blipFill>
        <p:spPr>
          <a:xfrm>
            <a:off x="803339" y="3843383"/>
            <a:ext cx="2251797" cy="2592334"/>
          </a:xfrm>
          <a:prstGeom prst="rect">
            <a:avLst/>
          </a:prstGeom>
          <a:ln>
            <a:solidFill>
              <a:schemeClr val="bg1">
                <a:lumMod val="85000"/>
              </a:schemeClr>
            </a:solidFill>
          </a:ln>
          <a:effectLst>
            <a:outerShdw blurRad="50800" dist="38100" dir="2700000" algn="tl" rotWithShape="0">
              <a:prstClr val="black">
                <a:alpha val="40000"/>
              </a:prstClr>
            </a:outerShdw>
          </a:effectLst>
        </p:spPr>
      </p:pic>
      <p:graphicFrame>
        <p:nvGraphicFramePr>
          <p:cNvPr id="7" name="Chart 6">
            <a:extLst>
              <a:ext uri="{FF2B5EF4-FFF2-40B4-BE49-F238E27FC236}">
                <a16:creationId xmlns:a16="http://schemas.microsoft.com/office/drawing/2014/main" id="{AE4BCE7F-73A3-447D-9087-D435742C8AC5}"/>
              </a:ext>
            </a:extLst>
          </p:cNvPr>
          <p:cNvGraphicFramePr>
            <a:graphicFrameLocks/>
          </p:cNvGraphicFramePr>
          <p:nvPr>
            <p:extLst>
              <p:ext uri="{D42A27DB-BD31-4B8C-83A1-F6EECF244321}">
                <p14:modId xmlns:p14="http://schemas.microsoft.com/office/powerpoint/2010/main" val="3766397063"/>
              </p:ext>
            </p:extLst>
          </p:nvPr>
        </p:nvGraphicFramePr>
        <p:xfrm>
          <a:off x="3419061" y="3767950"/>
          <a:ext cx="7061369"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4070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11A770-674F-4FD2-AE99-9FD98D4348B5}"/>
              </a:ext>
            </a:extLst>
          </p:cNvPr>
          <p:cNvSpPr txBox="1">
            <a:spLocks/>
          </p:cNvSpPr>
          <p:nvPr/>
        </p:nvSpPr>
        <p:spPr>
          <a:xfrm>
            <a:off x="610444" y="1023429"/>
            <a:ext cx="3739202"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2. Aggregations on Medals</a:t>
            </a:r>
          </a:p>
        </p:txBody>
      </p:sp>
      <p:sp>
        <p:nvSpPr>
          <p:cNvPr id="7" name="TextBox 6">
            <a:extLst>
              <a:ext uri="{FF2B5EF4-FFF2-40B4-BE49-F238E27FC236}">
                <a16:creationId xmlns:a16="http://schemas.microsoft.com/office/drawing/2014/main" id="{7EA6620E-B748-43BF-82CB-4BC5F930AB72}"/>
              </a:ext>
            </a:extLst>
          </p:cNvPr>
          <p:cNvSpPr txBox="1"/>
          <p:nvPr/>
        </p:nvSpPr>
        <p:spPr>
          <a:xfrm>
            <a:off x="610444" y="1798523"/>
            <a:ext cx="10714047" cy="1600438"/>
          </a:xfrm>
          <a:prstGeom prst="rect">
            <a:avLst/>
          </a:prstGeom>
          <a:noFill/>
          <a:ln>
            <a:solidFill>
              <a:schemeClr val="bg1">
                <a:lumMod val="75000"/>
              </a:schemeClr>
            </a:solidFill>
          </a:ln>
        </p:spPr>
        <p:txBody>
          <a:bodyPr wrap="square">
            <a:spAutoFit/>
          </a:bodyPr>
          <a:lstStyle/>
          <a:p>
            <a:pPr marL="285750" indent="-285750">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Medals won in Year</a:t>
            </a:r>
          </a:p>
          <a:p>
            <a:pPr marL="285750" indent="-285750">
              <a:buFont typeface="Arial" panose="020B0604020202020204" pitchFamily="34" charset="0"/>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Medals]</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where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err="1">
                <a:solidFill>
                  <a:srgbClr val="FF0000"/>
                </a:solidFill>
                <a:latin typeface="Consolas" panose="020B0609020204030204" pitchFamily="49" charset="0"/>
              </a:rPr>
              <a:t>Gold'</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'Silver'</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'Bronze</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p:txBody>
      </p:sp>
      <p:pic>
        <p:nvPicPr>
          <p:cNvPr id="2" name="Picture 1">
            <a:extLst>
              <a:ext uri="{FF2B5EF4-FFF2-40B4-BE49-F238E27FC236}">
                <a16:creationId xmlns:a16="http://schemas.microsoft.com/office/drawing/2014/main" id="{F5D41722-1A3D-46B5-B490-4201FCB29D53}"/>
              </a:ext>
            </a:extLst>
          </p:cNvPr>
          <p:cNvPicPr>
            <a:picLocks noChangeAspect="1"/>
          </p:cNvPicPr>
          <p:nvPr/>
        </p:nvPicPr>
        <p:blipFill rotWithShape="1">
          <a:blip r:embed="rId2"/>
          <a:srcRect t="-912" b="17919"/>
          <a:stretch/>
        </p:blipFill>
        <p:spPr>
          <a:xfrm>
            <a:off x="610444" y="3606219"/>
            <a:ext cx="1950297" cy="2880429"/>
          </a:xfrm>
          <a:prstGeom prst="rect">
            <a:avLst/>
          </a:prstGeom>
          <a:ln>
            <a:solidFill>
              <a:schemeClr val="bg1">
                <a:lumMod val="85000"/>
              </a:schemeClr>
            </a:solidFill>
          </a:ln>
          <a:effectLst>
            <a:outerShdw blurRad="50800" dist="38100" dir="2700000" algn="tl" rotWithShape="0">
              <a:prstClr val="black">
                <a:alpha val="40000"/>
              </a:prstClr>
            </a:outerShdw>
          </a:effectLst>
        </p:spPr>
      </p:pic>
      <p:graphicFrame>
        <p:nvGraphicFramePr>
          <p:cNvPr id="8" name="Chart 7">
            <a:extLst>
              <a:ext uri="{FF2B5EF4-FFF2-40B4-BE49-F238E27FC236}">
                <a16:creationId xmlns:a16="http://schemas.microsoft.com/office/drawing/2014/main" id="{ABAE9F91-AFFB-427E-8B0D-D0767F930E94}"/>
              </a:ext>
            </a:extLst>
          </p:cNvPr>
          <p:cNvGraphicFramePr>
            <a:graphicFrameLocks/>
          </p:cNvGraphicFramePr>
          <p:nvPr>
            <p:extLst>
              <p:ext uri="{D42A27DB-BD31-4B8C-83A1-F6EECF244321}">
                <p14:modId xmlns:p14="http://schemas.microsoft.com/office/powerpoint/2010/main" val="3915521326"/>
              </p:ext>
            </p:extLst>
          </p:nvPr>
        </p:nvGraphicFramePr>
        <p:xfrm>
          <a:off x="2875721" y="3606219"/>
          <a:ext cx="8448769" cy="29789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66410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11A770-674F-4FD2-AE99-9FD98D4348B5}"/>
              </a:ext>
            </a:extLst>
          </p:cNvPr>
          <p:cNvSpPr txBox="1">
            <a:spLocks/>
          </p:cNvSpPr>
          <p:nvPr/>
        </p:nvSpPr>
        <p:spPr>
          <a:xfrm>
            <a:off x="610444" y="1023429"/>
            <a:ext cx="3739202"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2. Aggregations on Medals</a:t>
            </a:r>
          </a:p>
        </p:txBody>
      </p:sp>
      <p:sp>
        <p:nvSpPr>
          <p:cNvPr id="8" name="TextBox 7">
            <a:extLst>
              <a:ext uri="{FF2B5EF4-FFF2-40B4-BE49-F238E27FC236}">
                <a16:creationId xmlns:a16="http://schemas.microsoft.com/office/drawing/2014/main" id="{891423F2-244F-444E-9A89-89D8D0D2B3C7}"/>
              </a:ext>
            </a:extLst>
          </p:cNvPr>
          <p:cNvSpPr txBox="1"/>
          <p:nvPr/>
        </p:nvSpPr>
        <p:spPr>
          <a:xfrm>
            <a:off x="610443" y="1808105"/>
            <a:ext cx="10207612" cy="1384995"/>
          </a:xfrm>
          <a:prstGeom prst="rect">
            <a:avLst/>
          </a:prstGeom>
          <a:noFill/>
          <a:ln>
            <a:solidFill>
              <a:schemeClr val="bg1">
                <a:lumMod val="75000"/>
              </a:schemeClr>
            </a:solidFill>
          </a:ln>
        </p:spPr>
        <p:txBody>
          <a:bodyPr wrap="square">
            <a:spAutoFit/>
          </a:bodyPr>
          <a:lstStyle/>
          <a:p>
            <a:pPr marL="285750" indent="-285750">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Medals won by Country</a:t>
            </a:r>
          </a:p>
          <a:p>
            <a:pPr marL="285750" indent="-285750">
              <a:buFont typeface="Arial" panose="020B0604020202020204" pitchFamily="34" charset="0"/>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NOC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Medals]</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endParaRPr lang="nn-NO"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err="1">
                <a:solidFill>
                  <a:srgbClr val="FF0000"/>
                </a:solidFill>
                <a:latin typeface="Consolas" panose="020B0609020204030204" pitchFamily="49" charset="0"/>
              </a:rPr>
              <a:t>Gold'</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’Silver'</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'Bronze</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NOC</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Medals]</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p:txBody>
      </p:sp>
      <p:pic>
        <p:nvPicPr>
          <p:cNvPr id="2" name="Picture 1">
            <a:extLst>
              <a:ext uri="{FF2B5EF4-FFF2-40B4-BE49-F238E27FC236}">
                <a16:creationId xmlns:a16="http://schemas.microsoft.com/office/drawing/2014/main" id="{B4E31B39-5CA3-448A-A55D-8D9506D353B3}"/>
              </a:ext>
            </a:extLst>
          </p:cNvPr>
          <p:cNvPicPr>
            <a:picLocks noChangeAspect="1"/>
          </p:cNvPicPr>
          <p:nvPr/>
        </p:nvPicPr>
        <p:blipFill rotWithShape="1">
          <a:blip r:embed="rId2"/>
          <a:srcRect b="22650"/>
          <a:stretch/>
        </p:blipFill>
        <p:spPr>
          <a:xfrm>
            <a:off x="985484" y="3509458"/>
            <a:ext cx="1494561" cy="2641471"/>
          </a:xfrm>
          <a:prstGeom prst="rect">
            <a:avLst/>
          </a:prstGeom>
          <a:ln>
            <a:solidFill>
              <a:schemeClr val="bg1">
                <a:lumMod val="85000"/>
              </a:schemeClr>
            </a:solidFill>
          </a:ln>
          <a:effectLst>
            <a:outerShdw blurRad="50800" dist="38100" dir="2700000" algn="tl" rotWithShape="0">
              <a:prstClr val="black">
                <a:alpha val="40000"/>
              </a:prstClr>
            </a:outerShdw>
          </a:effectLst>
        </p:spPr>
      </p:pic>
      <p:graphicFrame>
        <p:nvGraphicFramePr>
          <p:cNvPr id="7" name="Chart 6">
            <a:extLst>
              <a:ext uri="{FF2B5EF4-FFF2-40B4-BE49-F238E27FC236}">
                <a16:creationId xmlns:a16="http://schemas.microsoft.com/office/drawing/2014/main" id="{4FAA0F12-87C3-4B03-9A59-CAA82137A22D}"/>
              </a:ext>
            </a:extLst>
          </p:cNvPr>
          <p:cNvGraphicFramePr>
            <a:graphicFrameLocks/>
          </p:cNvGraphicFramePr>
          <p:nvPr>
            <p:extLst>
              <p:ext uri="{D42A27DB-BD31-4B8C-83A1-F6EECF244321}">
                <p14:modId xmlns:p14="http://schemas.microsoft.com/office/powerpoint/2010/main" val="94024675"/>
              </p:ext>
            </p:extLst>
          </p:nvPr>
        </p:nvGraphicFramePr>
        <p:xfrm>
          <a:off x="3193774" y="3509458"/>
          <a:ext cx="7460974"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5703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8CD22D-647B-43D6-8AA2-B10029B7142E}"/>
              </a:ext>
            </a:extLst>
          </p:cNvPr>
          <p:cNvSpPr txBox="1">
            <a:spLocks/>
          </p:cNvSpPr>
          <p:nvPr/>
        </p:nvSpPr>
        <p:spPr>
          <a:xfrm>
            <a:off x="610444" y="931236"/>
            <a:ext cx="4608670"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3. </a:t>
            </a:r>
            <a:r>
              <a:rPr lang="en-IN" sz="2400" b="1" dirty="0">
                <a:latin typeface="Times New Roman" panose="02020603050405020304" pitchFamily="18" charset="0"/>
                <a:cs typeface="Times New Roman" panose="02020603050405020304" pitchFamily="18" charset="0"/>
              </a:rPr>
              <a:t>Top 3 Players with MAX medal</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BC96AA-EED1-470C-9ABF-CFCE9E2E0F57}"/>
              </a:ext>
            </a:extLst>
          </p:cNvPr>
          <p:cNvSpPr txBox="1"/>
          <p:nvPr/>
        </p:nvSpPr>
        <p:spPr>
          <a:xfrm>
            <a:off x="610444" y="1653752"/>
            <a:ext cx="10390491" cy="2246769"/>
          </a:xfrm>
          <a:prstGeom prst="rect">
            <a:avLst/>
          </a:prstGeom>
          <a:noFill/>
          <a:ln>
            <a:solidFill>
              <a:schemeClr val="bg1">
                <a:lumMod val="75000"/>
              </a:schemeClr>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top</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3</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from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Name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[Player Name]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'Gold'</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Gold</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'Silver'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Silver</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'Bronze'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Bronze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Medals</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endParaRPr lang="nn-NO"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err="1">
                <a:solidFill>
                  <a:srgbClr val="FF0000"/>
                </a:solidFill>
                <a:latin typeface="Consolas" panose="020B0609020204030204" pitchFamily="49" charset="0"/>
              </a:rPr>
              <a:t>Gold'</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'Silver'</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'Bronze</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name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Medals</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gold</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silver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bronze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p>
        </p:txBody>
      </p:sp>
      <p:pic>
        <p:nvPicPr>
          <p:cNvPr id="2" name="Picture 1">
            <a:extLst>
              <a:ext uri="{FF2B5EF4-FFF2-40B4-BE49-F238E27FC236}">
                <a16:creationId xmlns:a16="http://schemas.microsoft.com/office/drawing/2014/main" id="{2A91DF45-01C2-462C-A206-344D4DDB45F0}"/>
              </a:ext>
            </a:extLst>
          </p:cNvPr>
          <p:cNvPicPr>
            <a:picLocks noChangeAspect="1"/>
          </p:cNvPicPr>
          <p:nvPr/>
        </p:nvPicPr>
        <p:blipFill>
          <a:blip r:embed="rId2"/>
          <a:stretch>
            <a:fillRect/>
          </a:stretch>
        </p:blipFill>
        <p:spPr>
          <a:xfrm>
            <a:off x="722986" y="4800246"/>
            <a:ext cx="4176507" cy="712658"/>
          </a:xfrm>
          <a:prstGeom prst="rect">
            <a:avLst/>
          </a:prstGeom>
          <a:ln>
            <a:solidFill>
              <a:schemeClr val="bg1">
                <a:lumMod val="85000"/>
              </a:schemeClr>
            </a:solidFill>
          </a:ln>
          <a:effectLst>
            <a:outerShdw blurRad="50800" dist="38100" dir="2700000" algn="tl" rotWithShape="0">
              <a:prstClr val="black">
                <a:alpha val="40000"/>
              </a:prstClr>
            </a:outerShdw>
          </a:effectLst>
        </p:spPr>
      </p:pic>
      <p:graphicFrame>
        <p:nvGraphicFramePr>
          <p:cNvPr id="7" name="Chart 6">
            <a:extLst>
              <a:ext uri="{FF2B5EF4-FFF2-40B4-BE49-F238E27FC236}">
                <a16:creationId xmlns:a16="http://schemas.microsoft.com/office/drawing/2014/main" id="{0AFD4AF9-E5F2-4DD3-8138-629E82BD01CE}"/>
              </a:ext>
            </a:extLst>
          </p:cNvPr>
          <p:cNvGraphicFramePr>
            <a:graphicFrameLocks/>
          </p:cNvGraphicFramePr>
          <p:nvPr>
            <p:extLst>
              <p:ext uri="{D42A27DB-BD31-4B8C-83A1-F6EECF244321}">
                <p14:modId xmlns:p14="http://schemas.microsoft.com/office/powerpoint/2010/main" val="1305346108"/>
              </p:ext>
            </p:extLst>
          </p:nvPr>
        </p:nvGraphicFramePr>
        <p:xfrm>
          <a:off x="5035827" y="4095962"/>
          <a:ext cx="5965108" cy="25110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25717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2664-36E7-43B3-A700-88013CCC1EC3}"/>
              </a:ext>
            </a:extLst>
          </p:cNvPr>
          <p:cNvSpPr>
            <a:spLocks noGrp="1"/>
          </p:cNvSpPr>
          <p:nvPr>
            <p:ph type="title" idx="4294967295"/>
          </p:nvPr>
        </p:nvSpPr>
        <p:spPr>
          <a:xfrm>
            <a:off x="838093" y="1005342"/>
            <a:ext cx="981075" cy="387350"/>
          </a:xfr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ormAutofit fontScale="90000"/>
          </a:bodyPr>
          <a:lstStyle/>
          <a:p>
            <a:r>
              <a:rPr lang="en-US" sz="2700" b="1" dirty="0">
                <a:latin typeface="Times New Roman" panose="02020603050405020304" pitchFamily="18" charset="0"/>
                <a:cs typeface="Times New Roman" panose="02020603050405020304" pitchFamily="18" charset="0"/>
              </a:rPr>
              <a:t>Aim</a:t>
            </a:r>
            <a:r>
              <a:rPr lang="en-US" sz="2400" b="1"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8C78A2F3-278C-490E-A2D2-F2CD7803A9D1}"/>
              </a:ext>
            </a:extLst>
          </p:cNvPr>
          <p:cNvSpPr txBox="1"/>
          <p:nvPr/>
        </p:nvSpPr>
        <p:spPr>
          <a:xfrm>
            <a:off x="838093" y="1466798"/>
            <a:ext cx="10346742" cy="5022209"/>
          </a:xfrm>
          <a:prstGeom prst="rect">
            <a:avLst/>
          </a:prstGeom>
          <a:noFill/>
          <a:ln>
            <a:solidFill>
              <a:schemeClr val="bg1">
                <a:lumMod val="85000"/>
              </a:schemeClr>
            </a:solidFill>
          </a:ln>
        </p:spPr>
        <p:txBody>
          <a:bodyPr wrap="square" rtlCol="0">
            <a:spAutoFit/>
          </a:bodyPr>
          <a:lstStyle/>
          <a:p>
            <a:pPr marL="0" marR="0" algn="just">
              <a:lnSpc>
                <a:spcPct val="107000"/>
              </a:lnSpc>
              <a:spcBef>
                <a:spcPts val="0"/>
              </a:spcBef>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 perform ETL operation and meet the following analysis goals for this dataset.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Goals Statements:-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Extracting the raw dataset, performing cleaning, partition, transformations and loading.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Aggregations on Medals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mj-lt"/>
              <a:buAutoNum type="romanLcParen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Medals won by player.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mj-lt"/>
              <a:buAutoNum type="romanLcParen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Medals won in a particular Sport.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mj-lt"/>
              <a:buAutoNum type="romanLcParen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Medals won in Year.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mj-lt"/>
              <a:buAutoNum type="romanLcParen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Medals won by Country.</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Top 3 Players with MAX medal.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Country Participation in Olympic over Year.</a:t>
            </a:r>
          </a:p>
          <a:p>
            <a:pPr marL="342900" marR="0" lvl="0" indent="-342900">
              <a:lnSpc>
                <a:spcPct val="107000"/>
              </a:lnSpc>
              <a:spcBef>
                <a:spcPts val="0"/>
              </a:spcBef>
              <a:spcAft>
                <a:spcPts val="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Event Participation over Year.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Ratio of Athletes Participation by gender over Year.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Year wise Sport Analysis.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mj-lt"/>
              <a:buAutoNum type="romanLcParen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Sport played over year.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mj-lt"/>
              <a:buAutoNum type="romanLcParen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Sport First Played, Last Played in which year.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Newest Sport in Olympics.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Rank of country on the basis of medals.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Comparison b/w country over medals.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146" name="Picture 2" descr="Accomplish the AIM of Life Religion World">
            <a:extLst>
              <a:ext uri="{FF2B5EF4-FFF2-40B4-BE49-F238E27FC236}">
                <a16:creationId xmlns:a16="http://schemas.microsoft.com/office/drawing/2014/main" id="{51C581A2-6F26-4FE1-B8DF-EF52E0998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281" y="4312847"/>
            <a:ext cx="2661554" cy="190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60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8CD22D-647B-43D6-8AA2-B10029B7142E}"/>
              </a:ext>
            </a:extLst>
          </p:cNvPr>
          <p:cNvSpPr txBox="1">
            <a:spLocks/>
          </p:cNvSpPr>
          <p:nvPr/>
        </p:nvSpPr>
        <p:spPr>
          <a:xfrm>
            <a:off x="610444" y="1194773"/>
            <a:ext cx="6409334"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4. </a:t>
            </a:r>
            <a:r>
              <a:rPr lang="en-IN" sz="2400" b="1" dirty="0">
                <a:latin typeface="Times New Roman" panose="02020603050405020304" pitchFamily="18" charset="0"/>
                <a:cs typeface="Times New Roman" panose="02020603050405020304" pitchFamily="18" charset="0"/>
              </a:rPr>
              <a:t>Country Participation in Olympic over Year</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BC96AA-EED1-470C-9ABF-CFCE9E2E0F57}"/>
              </a:ext>
            </a:extLst>
          </p:cNvPr>
          <p:cNvSpPr txBox="1"/>
          <p:nvPr/>
        </p:nvSpPr>
        <p:spPr>
          <a:xfrm>
            <a:off x="610444" y="1858880"/>
            <a:ext cx="10601508" cy="1169551"/>
          </a:xfrm>
          <a:prstGeom prst="rect">
            <a:avLst/>
          </a:prstGeom>
          <a:noFill/>
          <a:ln>
            <a:solidFill>
              <a:schemeClr val="bg1">
                <a:lumMod val="75000"/>
              </a:schemeClr>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distinct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NOC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[Country Participation]</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p>
        </p:txBody>
      </p:sp>
      <p:graphicFrame>
        <p:nvGraphicFramePr>
          <p:cNvPr id="9" name="Chart 8">
            <a:extLst>
              <a:ext uri="{FF2B5EF4-FFF2-40B4-BE49-F238E27FC236}">
                <a16:creationId xmlns:a16="http://schemas.microsoft.com/office/drawing/2014/main" id="{CD21BD77-4A3B-4B6B-8067-6F57BE6635B1}"/>
              </a:ext>
            </a:extLst>
          </p:cNvPr>
          <p:cNvGraphicFramePr>
            <a:graphicFrameLocks/>
          </p:cNvGraphicFramePr>
          <p:nvPr>
            <p:extLst>
              <p:ext uri="{D42A27DB-BD31-4B8C-83A1-F6EECF244321}">
                <p14:modId xmlns:p14="http://schemas.microsoft.com/office/powerpoint/2010/main" val="2124844496"/>
              </p:ext>
            </p:extLst>
          </p:nvPr>
        </p:nvGraphicFramePr>
        <p:xfrm>
          <a:off x="3207026" y="3362971"/>
          <a:ext cx="7447721" cy="3001463"/>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EF8C41EE-9F78-4BFD-98D8-90A4E353DD74}"/>
              </a:ext>
            </a:extLst>
          </p:cNvPr>
          <p:cNvPicPr>
            <a:picLocks noChangeAspect="1"/>
          </p:cNvPicPr>
          <p:nvPr/>
        </p:nvPicPr>
        <p:blipFill>
          <a:blip r:embed="rId3"/>
          <a:stretch>
            <a:fillRect/>
          </a:stretch>
        </p:blipFill>
        <p:spPr>
          <a:xfrm>
            <a:off x="1007113" y="3323493"/>
            <a:ext cx="1724418" cy="3001463"/>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1810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8CD22D-647B-43D6-8AA2-B10029B7142E}"/>
              </a:ext>
            </a:extLst>
          </p:cNvPr>
          <p:cNvSpPr txBox="1">
            <a:spLocks/>
          </p:cNvSpPr>
          <p:nvPr/>
        </p:nvSpPr>
        <p:spPr>
          <a:xfrm>
            <a:off x="610444" y="1268113"/>
            <a:ext cx="4453925"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5. </a:t>
            </a:r>
            <a:r>
              <a:rPr lang="en-IN" sz="2400" b="1" dirty="0">
                <a:latin typeface="Times New Roman" panose="02020603050405020304" pitchFamily="18" charset="0"/>
                <a:cs typeface="Times New Roman" panose="02020603050405020304" pitchFamily="18" charset="0"/>
              </a:rPr>
              <a:t>Event Participation over Year</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BC96AA-EED1-470C-9ABF-CFCE9E2E0F57}"/>
              </a:ext>
            </a:extLst>
          </p:cNvPr>
          <p:cNvSpPr txBox="1"/>
          <p:nvPr/>
        </p:nvSpPr>
        <p:spPr>
          <a:xfrm>
            <a:off x="610444" y="1893922"/>
            <a:ext cx="10517102" cy="1169551"/>
          </a:xfrm>
          <a:prstGeom prst="rect">
            <a:avLst/>
          </a:prstGeom>
          <a:noFill/>
          <a:ln>
            <a:solidFill>
              <a:schemeClr val="bg1">
                <a:lumMod val="75000"/>
              </a:schemeClr>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Distinct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Event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[Event Participation]</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endParaRPr lang="nn-NO"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p>
        </p:txBody>
      </p:sp>
      <p:graphicFrame>
        <p:nvGraphicFramePr>
          <p:cNvPr id="9" name="Chart 8">
            <a:extLst>
              <a:ext uri="{FF2B5EF4-FFF2-40B4-BE49-F238E27FC236}">
                <a16:creationId xmlns:a16="http://schemas.microsoft.com/office/drawing/2014/main" id="{065CA63C-9870-41A1-9EC6-76CE9E1266E4}"/>
              </a:ext>
            </a:extLst>
          </p:cNvPr>
          <p:cNvGraphicFramePr>
            <a:graphicFrameLocks/>
          </p:cNvGraphicFramePr>
          <p:nvPr>
            <p:extLst>
              <p:ext uri="{D42A27DB-BD31-4B8C-83A1-F6EECF244321}">
                <p14:modId xmlns:p14="http://schemas.microsoft.com/office/powerpoint/2010/main" val="624423449"/>
              </p:ext>
            </p:extLst>
          </p:nvPr>
        </p:nvGraphicFramePr>
        <p:xfrm>
          <a:off x="3485322" y="3248975"/>
          <a:ext cx="7642224" cy="29928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F9BEF41C-3894-41FB-BED3-1BDDDD62D52C}"/>
              </a:ext>
            </a:extLst>
          </p:cNvPr>
          <p:cNvPicPr>
            <a:picLocks noChangeAspect="1"/>
          </p:cNvPicPr>
          <p:nvPr/>
        </p:nvPicPr>
        <p:blipFill rotWithShape="1">
          <a:blip r:embed="rId3"/>
          <a:srcRect r="3467" b="14323"/>
          <a:stretch/>
        </p:blipFill>
        <p:spPr>
          <a:xfrm>
            <a:off x="927652" y="3234223"/>
            <a:ext cx="1842052" cy="3094347"/>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9508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8CD22D-647B-43D6-8AA2-B10029B7142E}"/>
              </a:ext>
            </a:extLst>
          </p:cNvPr>
          <p:cNvSpPr txBox="1">
            <a:spLocks/>
          </p:cNvSpPr>
          <p:nvPr/>
        </p:nvSpPr>
        <p:spPr>
          <a:xfrm>
            <a:off x="610444" y="1063756"/>
            <a:ext cx="7225261"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6. </a:t>
            </a:r>
            <a:r>
              <a:rPr lang="en-IN" sz="2400" b="1" dirty="0">
                <a:latin typeface="Times New Roman" panose="02020603050405020304" pitchFamily="18" charset="0"/>
                <a:cs typeface="Times New Roman" panose="02020603050405020304" pitchFamily="18" charset="0"/>
              </a:rPr>
              <a:t>Ratio of Athletes Participation by gender over Year</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BC96AA-EED1-470C-9ABF-CFCE9E2E0F57}"/>
              </a:ext>
            </a:extLst>
          </p:cNvPr>
          <p:cNvSpPr txBox="1"/>
          <p:nvPr/>
        </p:nvSpPr>
        <p:spPr>
          <a:xfrm>
            <a:off x="610445" y="1681887"/>
            <a:ext cx="10693659" cy="1815882"/>
          </a:xfrm>
          <a:prstGeom prst="rect">
            <a:avLst/>
          </a:prstGeom>
          <a:noFill/>
          <a:ln>
            <a:solidFill>
              <a:schemeClr val="bg1">
                <a:lumMod val="75000"/>
              </a:schemeClr>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left(</a:t>
            </a:r>
            <a:r>
              <a:rPr lang="en-US" sz="1400" dirty="0">
                <a:solidFill>
                  <a:srgbClr val="FF00FF"/>
                </a:solidFill>
                <a:latin typeface="Consolas" panose="020B0609020204030204" pitchFamily="49" charset="0"/>
              </a:rPr>
              <a:t>round</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Male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100.0</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gender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5</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 Male]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left(</a:t>
            </a:r>
            <a:r>
              <a:rPr lang="en-US" sz="1400" dirty="0">
                <a:solidFill>
                  <a:srgbClr val="FF00FF"/>
                </a:solidFill>
                <a:latin typeface="Consolas" panose="020B0609020204030204" pitchFamily="49" charset="0"/>
              </a:rPr>
              <a:t>round</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Female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100.0</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gender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2</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5</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 Female]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from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gender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Gender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gender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'Male'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Male</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gender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'Female'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2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Female</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Gender </a:t>
            </a:r>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p>
        </p:txBody>
      </p:sp>
      <p:pic>
        <p:nvPicPr>
          <p:cNvPr id="7" name="Picture 6">
            <a:extLst>
              <a:ext uri="{FF2B5EF4-FFF2-40B4-BE49-F238E27FC236}">
                <a16:creationId xmlns:a16="http://schemas.microsoft.com/office/drawing/2014/main" id="{92A66717-6E85-463A-9EDF-4D1A50381BBB}"/>
              </a:ext>
            </a:extLst>
          </p:cNvPr>
          <p:cNvPicPr>
            <a:picLocks noChangeAspect="1"/>
          </p:cNvPicPr>
          <p:nvPr/>
        </p:nvPicPr>
        <p:blipFill rotWithShape="1">
          <a:blip r:embed="rId3"/>
          <a:srcRect b="41873"/>
          <a:stretch/>
        </p:blipFill>
        <p:spPr>
          <a:xfrm>
            <a:off x="610444" y="3721345"/>
            <a:ext cx="2787019" cy="2769576"/>
          </a:xfrm>
          <a:prstGeom prst="rect">
            <a:avLst/>
          </a:prstGeom>
          <a:ln>
            <a:solidFill>
              <a:schemeClr val="bg1">
                <a:lumMod val="85000"/>
              </a:schemeClr>
            </a:solidFill>
          </a:ln>
          <a:effectLst>
            <a:outerShdw blurRad="50800" dist="38100" dir="2700000" algn="tl" rotWithShape="0">
              <a:prstClr val="black">
                <a:alpha val="40000"/>
              </a:prstClr>
            </a:outerShdw>
          </a:effectLst>
        </p:spPr>
      </p:pic>
      <p:graphicFrame>
        <p:nvGraphicFramePr>
          <p:cNvPr id="8" name="Chart 7">
            <a:extLst>
              <a:ext uri="{FF2B5EF4-FFF2-40B4-BE49-F238E27FC236}">
                <a16:creationId xmlns:a16="http://schemas.microsoft.com/office/drawing/2014/main" id="{488793D5-112D-4DCB-91AC-78ADE115B749}"/>
              </a:ext>
            </a:extLst>
          </p:cNvPr>
          <p:cNvGraphicFramePr>
            <a:graphicFrameLocks/>
          </p:cNvGraphicFramePr>
          <p:nvPr>
            <p:extLst>
              <p:ext uri="{D42A27DB-BD31-4B8C-83A1-F6EECF244321}">
                <p14:modId xmlns:p14="http://schemas.microsoft.com/office/powerpoint/2010/main" val="3756414906"/>
              </p:ext>
            </p:extLst>
          </p:nvPr>
        </p:nvGraphicFramePr>
        <p:xfrm>
          <a:off x="3670852" y="3721345"/>
          <a:ext cx="7633252" cy="27695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89155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11A770-674F-4FD2-AE99-9FD98D4348B5}"/>
              </a:ext>
            </a:extLst>
          </p:cNvPr>
          <p:cNvSpPr txBox="1">
            <a:spLocks/>
          </p:cNvSpPr>
          <p:nvPr/>
        </p:nvSpPr>
        <p:spPr>
          <a:xfrm>
            <a:off x="610444" y="1089689"/>
            <a:ext cx="3739202"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7. </a:t>
            </a:r>
            <a:r>
              <a:rPr lang="en-IN" sz="2400" b="1" dirty="0">
                <a:latin typeface="Times New Roman" panose="02020603050405020304" pitchFamily="18" charset="0"/>
                <a:cs typeface="Times New Roman" panose="02020603050405020304" pitchFamily="18" charset="0"/>
              </a:rPr>
              <a:t>Year wise Sport Analysis</a:t>
            </a:r>
            <a:endParaRPr lang="en-US"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EA6620E-B748-43BF-82CB-4BC5F930AB72}"/>
              </a:ext>
            </a:extLst>
          </p:cNvPr>
          <p:cNvSpPr txBox="1"/>
          <p:nvPr/>
        </p:nvSpPr>
        <p:spPr>
          <a:xfrm>
            <a:off x="610444" y="1764851"/>
            <a:ext cx="9898123" cy="2031325"/>
          </a:xfrm>
          <a:prstGeom prst="rect">
            <a:avLst/>
          </a:prstGeom>
          <a:noFill/>
          <a:ln>
            <a:solidFill>
              <a:schemeClr val="bg1">
                <a:lumMod val="75000"/>
              </a:schemeClr>
            </a:solidFill>
          </a:ln>
        </p:spPr>
        <p:txBody>
          <a:bodyPr wrap="square">
            <a:spAutoFit/>
          </a:bodyPr>
          <a:lstStyle/>
          <a:p>
            <a:pPr marL="285750" indent="-285750">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Sport played over year</a:t>
            </a:r>
          </a:p>
          <a:p>
            <a:pPr marL="285750" indent="-285750">
              <a:buFont typeface="Arial" panose="020B0604020202020204" pitchFamily="34" charset="0"/>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Distinct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sport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sports]</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p>
        </p:txBody>
      </p:sp>
      <p:graphicFrame>
        <p:nvGraphicFramePr>
          <p:cNvPr id="9" name="Chart 8">
            <a:extLst>
              <a:ext uri="{FF2B5EF4-FFF2-40B4-BE49-F238E27FC236}">
                <a16:creationId xmlns:a16="http://schemas.microsoft.com/office/drawing/2014/main" id="{DEB233FD-E7DD-4C1F-BE5A-4AA13D69D0AA}"/>
              </a:ext>
            </a:extLst>
          </p:cNvPr>
          <p:cNvGraphicFramePr>
            <a:graphicFrameLocks/>
          </p:cNvGraphicFramePr>
          <p:nvPr>
            <p:extLst>
              <p:ext uri="{D42A27DB-BD31-4B8C-83A1-F6EECF244321}">
                <p14:modId xmlns:p14="http://schemas.microsoft.com/office/powerpoint/2010/main" val="4117779596"/>
              </p:ext>
            </p:extLst>
          </p:nvPr>
        </p:nvGraphicFramePr>
        <p:xfrm>
          <a:off x="2796209" y="3944263"/>
          <a:ext cx="7712357" cy="2595113"/>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FAEFF2AE-74A5-46D3-88CD-BBF1F24032A6}"/>
              </a:ext>
            </a:extLst>
          </p:cNvPr>
          <p:cNvPicPr>
            <a:picLocks noChangeAspect="1"/>
          </p:cNvPicPr>
          <p:nvPr/>
        </p:nvPicPr>
        <p:blipFill>
          <a:blip r:embed="rId3"/>
          <a:stretch>
            <a:fillRect/>
          </a:stretch>
        </p:blipFill>
        <p:spPr>
          <a:xfrm>
            <a:off x="948271" y="3944263"/>
            <a:ext cx="1531774" cy="2595113"/>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82663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11A770-674F-4FD2-AE99-9FD98D4348B5}"/>
              </a:ext>
            </a:extLst>
          </p:cNvPr>
          <p:cNvSpPr txBox="1">
            <a:spLocks/>
          </p:cNvSpPr>
          <p:nvPr/>
        </p:nvSpPr>
        <p:spPr>
          <a:xfrm>
            <a:off x="582308" y="1420994"/>
            <a:ext cx="3739202"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7. </a:t>
            </a:r>
            <a:r>
              <a:rPr lang="en-IN" sz="2400" b="1" dirty="0">
                <a:latin typeface="Times New Roman" panose="02020603050405020304" pitchFamily="18" charset="0"/>
                <a:cs typeface="Times New Roman" panose="02020603050405020304" pitchFamily="18" charset="0"/>
              </a:rPr>
              <a:t>Year wise Sport Analysis</a:t>
            </a: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91423F2-244F-444E-9A89-89D8D0D2B3C7}"/>
              </a:ext>
            </a:extLst>
          </p:cNvPr>
          <p:cNvSpPr txBox="1"/>
          <p:nvPr/>
        </p:nvSpPr>
        <p:spPr>
          <a:xfrm>
            <a:off x="582307" y="2135331"/>
            <a:ext cx="5790357" cy="3754874"/>
          </a:xfrm>
          <a:prstGeom prst="rect">
            <a:avLst/>
          </a:prstGeom>
          <a:noFill/>
          <a:ln>
            <a:solidFill>
              <a:schemeClr val="bg1">
                <a:lumMod val="75000"/>
              </a:schemeClr>
            </a:solidFill>
          </a:ln>
        </p:spPr>
        <p:txBody>
          <a:bodyPr wrap="square">
            <a:spAutoFit/>
          </a:bodyPr>
          <a:lstStyle/>
          <a:p>
            <a:pPr marL="285750" indent="-285750">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Sport First Played, Last Played in which year</a:t>
            </a:r>
          </a:p>
          <a:p>
            <a:pPr marL="285750" indent="-285750">
              <a:buFont typeface="Arial" panose="020B0604020202020204" pitchFamily="34" charset="0"/>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Sport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Min</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[First Played]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Max</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[Last Played]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distinct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years played]</a:t>
            </a:r>
            <a:endParaRPr lang="en-US" sz="1400" dirty="0">
              <a:solidFill>
                <a:prstClr val="black"/>
              </a:solidFill>
              <a:latin typeface="Consolas" panose="020B0609020204030204" pitchFamily="49" charset="0"/>
            </a:endParaRPr>
          </a:p>
          <a:p>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p>
          <a:p>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endParaRPr lang="nn-NO"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sport</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[Last Played]</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[First Played]</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sport</a:t>
            </a:r>
            <a:r>
              <a:rPr lang="en-US" sz="1400" dirty="0">
                <a:solidFill>
                  <a:prstClr val="black"/>
                </a:solidFill>
                <a:latin typeface="Consolas" panose="020B0609020204030204" pitchFamily="49" charset="0"/>
              </a:rPr>
              <a:t> </a:t>
            </a:r>
            <a:r>
              <a:rPr lang="en-US" sz="1400" dirty="0" err="1">
                <a:solidFill>
                  <a:srgbClr val="0000FF"/>
                </a:solidFill>
                <a:latin typeface="Consolas" panose="020B0609020204030204" pitchFamily="49" charset="0"/>
              </a:rPr>
              <a:t>asc</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p>
        </p:txBody>
      </p:sp>
      <p:pic>
        <p:nvPicPr>
          <p:cNvPr id="2" name="Picture 1">
            <a:extLst>
              <a:ext uri="{FF2B5EF4-FFF2-40B4-BE49-F238E27FC236}">
                <a16:creationId xmlns:a16="http://schemas.microsoft.com/office/drawing/2014/main" id="{8A8B45F3-5ED2-4450-86A1-C0E5D48A8F9B}"/>
              </a:ext>
            </a:extLst>
          </p:cNvPr>
          <p:cNvPicPr>
            <a:picLocks noChangeAspect="1"/>
          </p:cNvPicPr>
          <p:nvPr/>
        </p:nvPicPr>
        <p:blipFill>
          <a:blip r:embed="rId2"/>
          <a:stretch>
            <a:fillRect/>
          </a:stretch>
        </p:blipFill>
        <p:spPr>
          <a:xfrm>
            <a:off x="6705897" y="1554879"/>
            <a:ext cx="4903795" cy="4667344"/>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866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8CD22D-647B-43D6-8AA2-B10029B7142E}"/>
              </a:ext>
            </a:extLst>
          </p:cNvPr>
          <p:cNvSpPr txBox="1">
            <a:spLocks/>
          </p:cNvSpPr>
          <p:nvPr/>
        </p:nvSpPr>
        <p:spPr>
          <a:xfrm>
            <a:off x="597193" y="1231799"/>
            <a:ext cx="3933420"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8. </a:t>
            </a:r>
            <a:r>
              <a:rPr lang="en-IN" sz="2400" b="1" dirty="0">
                <a:latin typeface="Times New Roman" panose="02020603050405020304" pitchFamily="18" charset="0"/>
                <a:cs typeface="Times New Roman" panose="02020603050405020304" pitchFamily="18" charset="0"/>
              </a:rPr>
              <a:t>Newest Sport in Olympics</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BC96AA-EED1-470C-9ABF-CFCE9E2E0F57}"/>
              </a:ext>
            </a:extLst>
          </p:cNvPr>
          <p:cNvSpPr txBox="1"/>
          <p:nvPr/>
        </p:nvSpPr>
        <p:spPr>
          <a:xfrm>
            <a:off x="597192" y="1982450"/>
            <a:ext cx="10334221" cy="2893100"/>
          </a:xfrm>
          <a:prstGeom prst="rect">
            <a:avLst/>
          </a:prstGeom>
          <a:noFill/>
          <a:ln>
            <a:solidFill>
              <a:schemeClr val="bg1">
                <a:lumMod val="75000"/>
              </a:schemeClr>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top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from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Sport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Min</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[First Played]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Max</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[Last Played]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distinct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years </a:t>
            </a:r>
            <a:r>
              <a:rPr lang="en-US" sz="1400" dirty="0" err="1">
                <a:solidFill>
                  <a:srgbClr val="008080"/>
                </a:solidFill>
                <a:latin typeface="Consolas" panose="020B0609020204030204" pitchFamily="49" charset="0"/>
              </a:rPr>
              <a:t>playes</a:t>
            </a:r>
            <a:r>
              <a:rPr lang="en-US" sz="1400" dirty="0">
                <a:solidFill>
                  <a:srgbClr val="0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p>
          <a:p>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sport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Sports</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years </a:t>
            </a:r>
            <a:r>
              <a:rPr lang="en-US" sz="1400" dirty="0" err="1">
                <a:solidFill>
                  <a:srgbClr val="008080"/>
                </a:solidFill>
                <a:latin typeface="Consolas" panose="020B0609020204030204" pitchFamily="49" charset="0"/>
              </a:rPr>
              <a:t>playes</a:t>
            </a:r>
            <a:r>
              <a:rPr lang="en-US" sz="1400" dirty="0">
                <a:solidFill>
                  <a:srgbClr val="0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00FF"/>
                </a:solidFill>
                <a:latin typeface="Consolas" panose="020B0609020204030204" pitchFamily="49" charset="0"/>
              </a:rPr>
              <a:t>asc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[Last Played]</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[First Played]</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p>
        </p:txBody>
      </p:sp>
      <p:pic>
        <p:nvPicPr>
          <p:cNvPr id="2" name="Picture 1">
            <a:extLst>
              <a:ext uri="{FF2B5EF4-FFF2-40B4-BE49-F238E27FC236}">
                <a16:creationId xmlns:a16="http://schemas.microsoft.com/office/drawing/2014/main" id="{F3EC4FA8-B786-48F5-B849-994A567EC774}"/>
              </a:ext>
            </a:extLst>
          </p:cNvPr>
          <p:cNvPicPr>
            <a:picLocks noChangeAspect="1"/>
          </p:cNvPicPr>
          <p:nvPr/>
        </p:nvPicPr>
        <p:blipFill>
          <a:blip r:embed="rId2"/>
          <a:stretch>
            <a:fillRect/>
          </a:stretch>
        </p:blipFill>
        <p:spPr>
          <a:xfrm>
            <a:off x="2946876" y="5330639"/>
            <a:ext cx="5494759" cy="591123"/>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9182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8CD22D-647B-43D6-8AA2-B10029B7142E}"/>
              </a:ext>
            </a:extLst>
          </p:cNvPr>
          <p:cNvSpPr txBox="1">
            <a:spLocks/>
          </p:cNvSpPr>
          <p:nvPr/>
        </p:nvSpPr>
        <p:spPr>
          <a:xfrm>
            <a:off x="524534" y="1262541"/>
            <a:ext cx="5593408"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9. </a:t>
            </a:r>
            <a:r>
              <a:rPr lang="en-IN" sz="2400" b="1" dirty="0">
                <a:latin typeface="Times New Roman" panose="02020603050405020304" pitchFamily="18" charset="0"/>
                <a:cs typeface="Times New Roman" panose="02020603050405020304" pitchFamily="18" charset="0"/>
              </a:rPr>
              <a:t>Rank of country on the basis of medals</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BC96AA-EED1-470C-9ABF-CFCE9E2E0F57}"/>
              </a:ext>
            </a:extLst>
          </p:cNvPr>
          <p:cNvSpPr txBox="1"/>
          <p:nvPr/>
        </p:nvSpPr>
        <p:spPr>
          <a:xfrm>
            <a:off x="524534" y="2013192"/>
            <a:ext cx="7591021" cy="4185761"/>
          </a:xfrm>
          <a:prstGeom prst="rect">
            <a:avLst/>
          </a:prstGeom>
          <a:noFill/>
          <a:ln>
            <a:solidFill>
              <a:schemeClr val="bg1">
                <a:lumMod val="75000"/>
              </a:schemeClr>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NOC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'Gold'</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Gold</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'Silver'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Silver</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'Bronze'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Bronze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Medals</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FF00FF"/>
                </a:solidFill>
                <a:latin typeface="Consolas" panose="020B0609020204030204" pitchFamily="49" charset="0"/>
              </a:rPr>
              <a:t>DENSE_RANK</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over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'Gold'</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'Silver'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'Bronze'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prstClr val="black"/>
                </a:solidFill>
                <a:latin typeface="Consolas" panose="020B0609020204030204" pitchFamily="49" charset="0"/>
              </a:rPr>
              <a:t> 1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Rank</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p>
          <a:p>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where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err="1">
                <a:solidFill>
                  <a:srgbClr val="FF0000"/>
                </a:solidFill>
                <a:latin typeface="Consolas" panose="020B0609020204030204" pitchFamily="49" charset="0"/>
              </a:rPr>
              <a:t>Gold'</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'Silver'</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'Bronze</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NOC</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Medals</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gold</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silver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bronze</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p>
        </p:txBody>
      </p:sp>
      <p:pic>
        <p:nvPicPr>
          <p:cNvPr id="2" name="Picture 1">
            <a:extLst>
              <a:ext uri="{FF2B5EF4-FFF2-40B4-BE49-F238E27FC236}">
                <a16:creationId xmlns:a16="http://schemas.microsoft.com/office/drawing/2014/main" id="{8CCA535A-C5FF-4D13-9E6A-CE3AFE1F4DD8}"/>
              </a:ext>
            </a:extLst>
          </p:cNvPr>
          <p:cNvPicPr>
            <a:picLocks noChangeAspect="1"/>
          </p:cNvPicPr>
          <p:nvPr/>
        </p:nvPicPr>
        <p:blipFill>
          <a:blip r:embed="rId2"/>
          <a:stretch>
            <a:fillRect/>
          </a:stretch>
        </p:blipFill>
        <p:spPr>
          <a:xfrm>
            <a:off x="8410983" y="1789616"/>
            <a:ext cx="3187116" cy="4801314"/>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1898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8CD22D-647B-43D6-8AA2-B10029B7142E}"/>
              </a:ext>
            </a:extLst>
          </p:cNvPr>
          <p:cNvSpPr txBox="1">
            <a:spLocks/>
          </p:cNvSpPr>
          <p:nvPr/>
        </p:nvSpPr>
        <p:spPr>
          <a:xfrm>
            <a:off x="610444" y="1302297"/>
            <a:ext cx="5593408" cy="527075"/>
          </a:xfrm>
          <a:prstGeom prst="rect">
            <a:avLst/>
          </a:prstGeom>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10. </a:t>
            </a:r>
            <a:r>
              <a:rPr lang="en-IN" sz="2400" b="1" dirty="0">
                <a:latin typeface="Times New Roman" panose="02020603050405020304" pitchFamily="18" charset="0"/>
                <a:cs typeface="Times New Roman" panose="02020603050405020304" pitchFamily="18" charset="0"/>
              </a:rPr>
              <a:t>Comparison b/w country over medals</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BC96AA-EED1-470C-9ABF-CFCE9E2E0F57}"/>
              </a:ext>
            </a:extLst>
          </p:cNvPr>
          <p:cNvSpPr txBox="1"/>
          <p:nvPr/>
        </p:nvSpPr>
        <p:spPr>
          <a:xfrm>
            <a:off x="610444" y="2137355"/>
            <a:ext cx="7436276" cy="2893100"/>
          </a:xfrm>
          <a:prstGeom prst="rect">
            <a:avLst/>
          </a:prstGeom>
          <a:noFill/>
          <a:ln>
            <a:solidFill>
              <a:schemeClr val="bg1">
                <a:lumMod val="75000"/>
              </a:schemeClr>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NOC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8080"/>
                </a:solidFill>
                <a:latin typeface="Consolas" panose="020B0609020204030204" pitchFamily="49" charset="0"/>
              </a:rPr>
              <a:t>medal</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medals]</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Dim_PlayerDetails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p</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FactTable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f</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player_id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Dim_GameDetails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g</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game_id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Dim_EventDetails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e</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on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e</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f</a:t>
            </a:r>
            <a:r>
              <a:rPr lang="en-US" sz="1400" dirty="0" err="1">
                <a:solidFill>
                  <a:srgbClr val="808080"/>
                </a:solidFill>
                <a:latin typeface="Consolas" panose="020B0609020204030204" pitchFamily="49" charset="0"/>
              </a:rPr>
              <a:t>.</a:t>
            </a:r>
            <a:r>
              <a:rPr lang="en-US" sz="1400" dirty="0" err="1">
                <a:solidFill>
                  <a:srgbClr val="008080"/>
                </a:solidFill>
                <a:latin typeface="Consolas" panose="020B0609020204030204" pitchFamily="49" charset="0"/>
              </a:rPr>
              <a:t>event_id</a:t>
            </a:r>
            <a:r>
              <a:rPr lang="en-US" sz="1400" dirty="0">
                <a:solidFill>
                  <a:prstClr val="black"/>
                </a:solidFill>
                <a:latin typeface="Consolas" panose="020B0609020204030204" pitchFamily="49" charset="0"/>
              </a:rPr>
              <a:t> </a:t>
            </a:r>
          </a:p>
          <a:p>
            <a:r>
              <a:rPr lang="en-US" sz="1400" dirty="0">
                <a:solidFill>
                  <a:srgbClr val="808080"/>
                </a:solidFill>
                <a:latin typeface="Consolas" panose="020B0609020204030204" pitchFamily="49" charset="0"/>
              </a:rPr>
              <a:t>join</a:t>
            </a:r>
            <a:r>
              <a:rPr lang="en-US" sz="1400" dirty="0">
                <a:solidFill>
                  <a:prstClr val="black"/>
                </a:solidFill>
                <a:latin typeface="Consolas" panose="020B0609020204030204" pitchFamily="49" charset="0"/>
              </a:rPr>
              <a:t> </a:t>
            </a:r>
            <a:r>
              <a:rPr lang="en-US" sz="1400" dirty="0" err="1">
                <a:solidFill>
                  <a:srgbClr val="008080"/>
                </a:solidFill>
                <a:latin typeface="Consolas" panose="020B0609020204030204" pitchFamily="49" charset="0"/>
              </a:rPr>
              <a:t>Dim_MedalDetails</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a:t>
            </a:r>
            <a:r>
              <a:rPr lang="en-US" sz="1400" dirty="0">
                <a:solidFill>
                  <a:prstClr val="black"/>
                </a:solidFill>
                <a:latin typeface="Consolas" panose="020B0609020204030204" pitchFamily="49" charset="0"/>
              </a:rPr>
              <a:t> </a:t>
            </a:r>
          </a:p>
          <a:p>
            <a:r>
              <a:rPr lang="nn-NO" sz="1400" dirty="0">
                <a:solidFill>
                  <a:srgbClr val="0000FF"/>
                </a:solidFill>
                <a:latin typeface="Consolas" panose="020B0609020204030204" pitchFamily="49" charset="0"/>
              </a:rPr>
              <a:t>on</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m</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r>
              <a:rPr lang="nn-NO" sz="1400" dirty="0">
                <a:solidFill>
                  <a:prstClr val="black"/>
                </a:solidFill>
                <a:latin typeface="Consolas" panose="020B0609020204030204" pitchFamily="49" charset="0"/>
              </a:rPr>
              <a:t> </a:t>
            </a:r>
            <a:r>
              <a:rPr lang="nn-NO" sz="1400" dirty="0">
                <a:solidFill>
                  <a:srgbClr val="808080"/>
                </a:solidFill>
                <a:latin typeface="Consolas" panose="020B0609020204030204" pitchFamily="49" charset="0"/>
              </a:rPr>
              <a:t>=</a:t>
            </a:r>
            <a:r>
              <a:rPr lang="nn-NO" sz="1400" dirty="0">
                <a:solidFill>
                  <a:prstClr val="black"/>
                </a:solidFill>
                <a:latin typeface="Consolas" panose="020B0609020204030204" pitchFamily="49" charset="0"/>
              </a:rPr>
              <a:t> </a:t>
            </a:r>
            <a:r>
              <a:rPr lang="nn-NO" sz="1400" dirty="0">
                <a:solidFill>
                  <a:srgbClr val="008080"/>
                </a:solidFill>
                <a:latin typeface="Consolas" panose="020B0609020204030204" pitchFamily="49" charset="0"/>
              </a:rPr>
              <a:t>f</a:t>
            </a:r>
            <a:r>
              <a:rPr lang="nn-NO" sz="1400" dirty="0">
                <a:solidFill>
                  <a:srgbClr val="808080"/>
                </a:solidFill>
                <a:latin typeface="Consolas" panose="020B0609020204030204" pitchFamily="49" charset="0"/>
              </a:rPr>
              <a:t>.</a:t>
            </a:r>
            <a:r>
              <a:rPr lang="nn-NO" sz="1400" dirty="0">
                <a:solidFill>
                  <a:srgbClr val="008080"/>
                </a:solidFill>
                <a:latin typeface="Consolas" panose="020B0609020204030204" pitchFamily="49" charset="0"/>
              </a:rPr>
              <a:t>medal_id</a:t>
            </a:r>
            <a:endParaRPr lang="nn-NO"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medal</a:t>
            </a:r>
            <a:r>
              <a:rPr lang="en-US" sz="1400" dirty="0">
                <a:solidFill>
                  <a:prstClr val="black"/>
                </a:solidFill>
                <a:latin typeface="Consolas" panose="020B0609020204030204" pitchFamily="49" charset="0"/>
              </a:rPr>
              <a:t> </a:t>
            </a:r>
            <a:r>
              <a:rPr lang="en-US" sz="1400" dirty="0">
                <a:solidFill>
                  <a:srgbClr val="808080"/>
                </a:solidFill>
                <a:latin typeface="Consolas" panose="020B0609020204030204" pitchFamily="49" charset="0"/>
              </a:rPr>
              <a:t>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err="1">
                <a:solidFill>
                  <a:srgbClr val="FF0000"/>
                </a:solidFill>
                <a:latin typeface="Consolas" panose="020B0609020204030204" pitchFamily="49" charset="0"/>
              </a:rPr>
              <a:t>Gold'</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'Silver'</a:t>
            </a:r>
            <a:r>
              <a:rPr lang="en-US" sz="1400" dirty="0" err="1">
                <a:solidFill>
                  <a:srgbClr val="808080"/>
                </a:solidFill>
                <a:latin typeface="Consolas" panose="020B0609020204030204" pitchFamily="49" charset="0"/>
              </a:rPr>
              <a:t>,</a:t>
            </a:r>
            <a:r>
              <a:rPr lang="en-US" sz="1400" dirty="0" err="1">
                <a:solidFill>
                  <a:srgbClr val="FF0000"/>
                </a:solidFill>
                <a:latin typeface="Consolas" panose="020B0609020204030204" pitchFamily="49" charset="0"/>
              </a:rPr>
              <a:t>'Bronze</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NOC</a:t>
            </a:r>
            <a:endParaRPr lang="en-US" sz="1400" dirty="0">
              <a:solidFill>
                <a:prstClr val="black"/>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[year]</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8080"/>
                </a:solidFill>
                <a:latin typeface="Consolas" panose="020B0609020204030204" pitchFamily="49" charset="0"/>
              </a:rPr>
              <a:t>[Number of medals]</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808080"/>
                </a:solidFill>
                <a:latin typeface="Consolas" panose="020B0609020204030204" pitchFamily="49" charset="0"/>
              </a:rPr>
              <a:t>;</a:t>
            </a:r>
          </a:p>
        </p:txBody>
      </p:sp>
      <p:pic>
        <p:nvPicPr>
          <p:cNvPr id="4" name="Picture 3">
            <a:extLst>
              <a:ext uri="{FF2B5EF4-FFF2-40B4-BE49-F238E27FC236}">
                <a16:creationId xmlns:a16="http://schemas.microsoft.com/office/drawing/2014/main" id="{B083971B-1F1B-4D8B-B3A8-601E6C37B461}"/>
              </a:ext>
            </a:extLst>
          </p:cNvPr>
          <p:cNvPicPr>
            <a:picLocks noChangeAspect="1"/>
          </p:cNvPicPr>
          <p:nvPr/>
        </p:nvPicPr>
        <p:blipFill>
          <a:blip r:embed="rId3"/>
          <a:stretch>
            <a:fillRect/>
          </a:stretch>
        </p:blipFill>
        <p:spPr>
          <a:xfrm>
            <a:off x="8455172" y="1638785"/>
            <a:ext cx="3098738" cy="4295422"/>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25541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DE760-EB57-45FB-8D3B-18106CB1B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85" y="676906"/>
            <a:ext cx="11222875" cy="5834390"/>
          </a:xfrm>
          <a:prstGeom prst="rect">
            <a:avLst/>
          </a:prstGeom>
        </p:spPr>
      </p:pic>
      <p:sp>
        <p:nvSpPr>
          <p:cNvPr id="7" name="Title 1">
            <a:extLst>
              <a:ext uri="{FF2B5EF4-FFF2-40B4-BE49-F238E27FC236}">
                <a16:creationId xmlns:a16="http://schemas.microsoft.com/office/drawing/2014/main" id="{521E0037-B681-486D-84F9-1282402FBC31}"/>
              </a:ext>
            </a:extLst>
          </p:cNvPr>
          <p:cNvSpPr txBox="1">
            <a:spLocks/>
          </p:cNvSpPr>
          <p:nvPr/>
        </p:nvSpPr>
        <p:spPr>
          <a:xfrm>
            <a:off x="659429" y="931236"/>
            <a:ext cx="1610242" cy="527075"/>
          </a:xfrm>
          <a:prstGeom prst="rect">
            <a:avLst/>
          </a:prstGeom>
          <a:noFill/>
          <a:ln w="12700" cap="flat" cmpd="sng" algn="ctr">
            <a:no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Challenges</a:t>
            </a:r>
          </a:p>
        </p:txBody>
      </p:sp>
      <p:sp>
        <p:nvSpPr>
          <p:cNvPr id="8" name="TextBox 7">
            <a:extLst>
              <a:ext uri="{FF2B5EF4-FFF2-40B4-BE49-F238E27FC236}">
                <a16:creationId xmlns:a16="http://schemas.microsoft.com/office/drawing/2014/main" id="{81BCBDD1-2A25-4940-92E8-7970711EF731}"/>
              </a:ext>
            </a:extLst>
          </p:cNvPr>
          <p:cNvSpPr txBox="1"/>
          <p:nvPr/>
        </p:nvSpPr>
        <p:spPr>
          <a:xfrm>
            <a:off x="7412283" y="761727"/>
            <a:ext cx="2100856" cy="307777"/>
          </a:xfrm>
          <a:prstGeom prst="rect">
            <a:avLst/>
          </a:prstGeom>
          <a:solidFill>
            <a:schemeClr val="bg1">
              <a:lumMod val="95000"/>
            </a:schemeClr>
          </a:solidFill>
        </p:spPr>
        <p:txBody>
          <a:bodyPr wrap="square" rtlCol="0">
            <a:spAutoFit/>
          </a:bodyPr>
          <a:lstStyle/>
          <a:p>
            <a:r>
              <a:rPr lang="en-US" sz="1400" b="1" i="1" dirty="0"/>
              <a:t>Fact &amp; Dimension Tables</a:t>
            </a:r>
          </a:p>
        </p:txBody>
      </p:sp>
      <p:sp>
        <p:nvSpPr>
          <p:cNvPr id="9" name="TextBox 8">
            <a:extLst>
              <a:ext uri="{FF2B5EF4-FFF2-40B4-BE49-F238E27FC236}">
                <a16:creationId xmlns:a16="http://schemas.microsoft.com/office/drawing/2014/main" id="{027F6AB4-F418-458B-A2E9-11C2EA828B48}"/>
              </a:ext>
            </a:extLst>
          </p:cNvPr>
          <p:cNvSpPr txBox="1"/>
          <p:nvPr/>
        </p:nvSpPr>
        <p:spPr>
          <a:xfrm>
            <a:off x="4825473" y="2474893"/>
            <a:ext cx="2770899" cy="738664"/>
          </a:xfrm>
          <a:prstGeom prst="rect">
            <a:avLst/>
          </a:prstGeom>
          <a:solidFill>
            <a:schemeClr val="bg1">
              <a:lumMod val="95000"/>
            </a:schemeClr>
          </a:solidFill>
        </p:spPr>
        <p:txBody>
          <a:bodyPr wrap="square" rtlCol="0">
            <a:spAutoFit/>
          </a:bodyPr>
          <a:lstStyle/>
          <a:p>
            <a:pPr algn="ctr"/>
            <a:r>
              <a:rPr lang="en-US" sz="1400" dirty="0"/>
              <a:t>Define Relationship among</a:t>
            </a:r>
          </a:p>
          <a:p>
            <a:pPr algn="ctr"/>
            <a:r>
              <a:rPr lang="en-US" sz="1400" dirty="0"/>
              <a:t> fact and dimension table like one to many or many to one.</a:t>
            </a:r>
          </a:p>
        </p:txBody>
      </p:sp>
      <p:sp>
        <p:nvSpPr>
          <p:cNvPr id="10" name="TextBox 9">
            <a:extLst>
              <a:ext uri="{FF2B5EF4-FFF2-40B4-BE49-F238E27FC236}">
                <a16:creationId xmlns:a16="http://schemas.microsoft.com/office/drawing/2014/main" id="{D3982777-5705-454C-B13C-E21A5CA06516}"/>
              </a:ext>
            </a:extLst>
          </p:cNvPr>
          <p:cNvSpPr txBox="1"/>
          <p:nvPr/>
        </p:nvSpPr>
        <p:spPr>
          <a:xfrm>
            <a:off x="3792686" y="3931736"/>
            <a:ext cx="2513124" cy="523220"/>
          </a:xfrm>
          <a:prstGeom prst="rect">
            <a:avLst/>
          </a:prstGeom>
          <a:solidFill>
            <a:schemeClr val="bg1">
              <a:lumMod val="95000"/>
            </a:schemeClr>
          </a:solidFill>
        </p:spPr>
        <p:txBody>
          <a:bodyPr wrap="square" rtlCol="0">
            <a:spAutoFit/>
          </a:bodyPr>
          <a:lstStyle/>
          <a:p>
            <a:pPr algn="ctr"/>
            <a:r>
              <a:rPr lang="en-US" sz="1400" dirty="0"/>
              <a:t>Using  Schema Modifier</a:t>
            </a:r>
          </a:p>
          <a:p>
            <a:pPr algn="ctr"/>
            <a:r>
              <a:rPr lang="en-US" sz="1400" dirty="0"/>
              <a:t> like Aggregate, Derived Column</a:t>
            </a:r>
          </a:p>
        </p:txBody>
      </p:sp>
      <p:sp>
        <p:nvSpPr>
          <p:cNvPr id="12" name="TextBox 11">
            <a:extLst>
              <a:ext uri="{FF2B5EF4-FFF2-40B4-BE49-F238E27FC236}">
                <a16:creationId xmlns:a16="http://schemas.microsoft.com/office/drawing/2014/main" id="{96BC39D1-5E2D-4666-972E-994D40BABFE6}"/>
              </a:ext>
            </a:extLst>
          </p:cNvPr>
          <p:cNvSpPr txBox="1"/>
          <p:nvPr/>
        </p:nvSpPr>
        <p:spPr>
          <a:xfrm>
            <a:off x="9077769" y="3670126"/>
            <a:ext cx="1530419" cy="523220"/>
          </a:xfrm>
          <a:prstGeom prst="rect">
            <a:avLst/>
          </a:prstGeom>
          <a:solidFill>
            <a:schemeClr val="bg1">
              <a:lumMod val="95000"/>
            </a:schemeClr>
          </a:solidFill>
        </p:spPr>
        <p:txBody>
          <a:bodyPr wrap="square" rtlCol="0">
            <a:spAutoFit/>
          </a:bodyPr>
          <a:lstStyle/>
          <a:p>
            <a:pPr algn="ctr"/>
            <a:r>
              <a:rPr lang="en-US" sz="1400" dirty="0"/>
              <a:t>Using  </a:t>
            </a:r>
          </a:p>
          <a:p>
            <a:pPr algn="ctr"/>
            <a:r>
              <a:rPr lang="en-US" sz="1400" dirty="0"/>
              <a:t>Expression Builder</a:t>
            </a:r>
          </a:p>
        </p:txBody>
      </p:sp>
      <p:sp>
        <p:nvSpPr>
          <p:cNvPr id="13" name="TextBox 12">
            <a:extLst>
              <a:ext uri="{FF2B5EF4-FFF2-40B4-BE49-F238E27FC236}">
                <a16:creationId xmlns:a16="http://schemas.microsoft.com/office/drawing/2014/main" id="{6BDFA6A4-7184-4BB2-B5BC-9AE832DCDDA3}"/>
              </a:ext>
            </a:extLst>
          </p:cNvPr>
          <p:cNvSpPr txBox="1"/>
          <p:nvPr/>
        </p:nvSpPr>
        <p:spPr>
          <a:xfrm>
            <a:off x="9946853" y="2690336"/>
            <a:ext cx="1530419" cy="738664"/>
          </a:xfrm>
          <a:prstGeom prst="rect">
            <a:avLst/>
          </a:prstGeom>
          <a:solidFill>
            <a:schemeClr val="bg1">
              <a:lumMod val="95000"/>
            </a:schemeClr>
          </a:solidFill>
        </p:spPr>
        <p:txBody>
          <a:bodyPr wrap="square" rtlCol="0">
            <a:spAutoFit/>
          </a:bodyPr>
          <a:lstStyle/>
          <a:p>
            <a:r>
              <a:rPr lang="en-US" sz="1400" dirty="0"/>
              <a:t>Partition of Facts </a:t>
            </a:r>
          </a:p>
          <a:p>
            <a:r>
              <a:rPr lang="en-US" sz="1400" dirty="0"/>
              <a:t>and Dimension tables</a:t>
            </a:r>
          </a:p>
        </p:txBody>
      </p:sp>
      <p:sp>
        <p:nvSpPr>
          <p:cNvPr id="14" name="TextBox 13">
            <a:extLst>
              <a:ext uri="{FF2B5EF4-FFF2-40B4-BE49-F238E27FC236}">
                <a16:creationId xmlns:a16="http://schemas.microsoft.com/office/drawing/2014/main" id="{1816280D-CBE5-4580-A4BD-3274FE4DC105}"/>
              </a:ext>
            </a:extLst>
          </p:cNvPr>
          <p:cNvSpPr txBox="1"/>
          <p:nvPr/>
        </p:nvSpPr>
        <p:spPr>
          <a:xfrm>
            <a:off x="9123066" y="2049503"/>
            <a:ext cx="1738168" cy="307777"/>
          </a:xfrm>
          <a:prstGeom prst="rect">
            <a:avLst/>
          </a:prstGeom>
          <a:solidFill>
            <a:schemeClr val="bg1">
              <a:lumMod val="95000"/>
            </a:schemeClr>
          </a:solidFill>
        </p:spPr>
        <p:txBody>
          <a:bodyPr wrap="square" rtlCol="0">
            <a:spAutoFit/>
          </a:bodyPr>
          <a:lstStyle/>
          <a:p>
            <a:pPr algn="ctr"/>
            <a:r>
              <a:rPr lang="en-US" sz="1400" dirty="0"/>
              <a:t>Creating Star Schema</a:t>
            </a:r>
          </a:p>
        </p:txBody>
      </p:sp>
      <p:sp>
        <p:nvSpPr>
          <p:cNvPr id="15" name="TextBox 14">
            <a:extLst>
              <a:ext uri="{FF2B5EF4-FFF2-40B4-BE49-F238E27FC236}">
                <a16:creationId xmlns:a16="http://schemas.microsoft.com/office/drawing/2014/main" id="{5AC6477B-66C7-4BCA-82F8-D395E9A55991}"/>
              </a:ext>
            </a:extLst>
          </p:cNvPr>
          <p:cNvSpPr txBox="1"/>
          <p:nvPr/>
        </p:nvSpPr>
        <p:spPr>
          <a:xfrm>
            <a:off x="10479566" y="4708538"/>
            <a:ext cx="1067756" cy="523220"/>
          </a:xfrm>
          <a:prstGeom prst="rect">
            <a:avLst/>
          </a:prstGeom>
          <a:solidFill>
            <a:schemeClr val="bg1">
              <a:lumMod val="95000"/>
            </a:schemeClr>
          </a:solidFill>
        </p:spPr>
        <p:txBody>
          <a:bodyPr wrap="square" rtlCol="0">
            <a:spAutoFit/>
          </a:bodyPr>
          <a:lstStyle/>
          <a:p>
            <a:pPr algn="ctr"/>
            <a:r>
              <a:rPr lang="en-US" sz="1400" dirty="0"/>
              <a:t>Creating Dataflow</a:t>
            </a:r>
          </a:p>
        </p:txBody>
      </p:sp>
      <p:sp>
        <p:nvSpPr>
          <p:cNvPr id="22" name="Oval 21">
            <a:extLst>
              <a:ext uri="{FF2B5EF4-FFF2-40B4-BE49-F238E27FC236}">
                <a16:creationId xmlns:a16="http://schemas.microsoft.com/office/drawing/2014/main" id="{187FDD57-3D7E-4211-9ED3-00CA51AEF3F3}"/>
              </a:ext>
            </a:extLst>
          </p:cNvPr>
          <p:cNvSpPr/>
          <p:nvPr/>
        </p:nvSpPr>
        <p:spPr>
          <a:xfrm>
            <a:off x="6382747" y="4085570"/>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2</a:t>
            </a:r>
          </a:p>
        </p:txBody>
      </p:sp>
      <p:sp>
        <p:nvSpPr>
          <p:cNvPr id="23" name="Oval 22">
            <a:extLst>
              <a:ext uri="{FF2B5EF4-FFF2-40B4-BE49-F238E27FC236}">
                <a16:creationId xmlns:a16="http://schemas.microsoft.com/office/drawing/2014/main" id="{C1E30FC3-0982-4F02-A5EE-C063BDCFC98D}"/>
              </a:ext>
            </a:extLst>
          </p:cNvPr>
          <p:cNvSpPr/>
          <p:nvPr/>
        </p:nvSpPr>
        <p:spPr>
          <a:xfrm>
            <a:off x="10105229" y="4841831"/>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1</a:t>
            </a:r>
          </a:p>
        </p:txBody>
      </p:sp>
      <p:sp>
        <p:nvSpPr>
          <p:cNvPr id="24" name="Oval 23">
            <a:extLst>
              <a:ext uri="{FF2B5EF4-FFF2-40B4-BE49-F238E27FC236}">
                <a16:creationId xmlns:a16="http://schemas.microsoft.com/office/drawing/2014/main" id="{7FB3FBCF-476B-46E6-913B-DA924D3E93C8}"/>
              </a:ext>
            </a:extLst>
          </p:cNvPr>
          <p:cNvSpPr/>
          <p:nvPr/>
        </p:nvSpPr>
        <p:spPr>
          <a:xfrm>
            <a:off x="8744767" y="3548071"/>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3</a:t>
            </a:r>
          </a:p>
        </p:txBody>
      </p:sp>
      <p:sp>
        <p:nvSpPr>
          <p:cNvPr id="25" name="Oval 24">
            <a:extLst>
              <a:ext uri="{FF2B5EF4-FFF2-40B4-BE49-F238E27FC236}">
                <a16:creationId xmlns:a16="http://schemas.microsoft.com/office/drawing/2014/main" id="{67DBD40C-C7A1-49F6-AB72-DA4FEDB7BE98}"/>
              </a:ext>
            </a:extLst>
          </p:cNvPr>
          <p:cNvSpPr/>
          <p:nvPr/>
        </p:nvSpPr>
        <p:spPr>
          <a:xfrm>
            <a:off x="9567277" y="2881226"/>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4</a:t>
            </a:r>
          </a:p>
        </p:txBody>
      </p:sp>
      <p:sp>
        <p:nvSpPr>
          <p:cNvPr id="26" name="Oval 25">
            <a:extLst>
              <a:ext uri="{FF2B5EF4-FFF2-40B4-BE49-F238E27FC236}">
                <a16:creationId xmlns:a16="http://schemas.microsoft.com/office/drawing/2014/main" id="{10F2FBFB-8566-41B9-A2D9-D73E0608962D}"/>
              </a:ext>
            </a:extLst>
          </p:cNvPr>
          <p:cNvSpPr/>
          <p:nvPr/>
        </p:nvSpPr>
        <p:spPr>
          <a:xfrm>
            <a:off x="7651196" y="2390866"/>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5</a:t>
            </a:r>
          </a:p>
        </p:txBody>
      </p:sp>
      <p:sp>
        <p:nvSpPr>
          <p:cNvPr id="27" name="Oval 26">
            <a:extLst>
              <a:ext uri="{FF2B5EF4-FFF2-40B4-BE49-F238E27FC236}">
                <a16:creationId xmlns:a16="http://schemas.microsoft.com/office/drawing/2014/main" id="{1577E449-CF8E-44B4-AEC3-299DBEA0C24D}"/>
              </a:ext>
            </a:extLst>
          </p:cNvPr>
          <p:cNvSpPr/>
          <p:nvPr/>
        </p:nvSpPr>
        <p:spPr>
          <a:xfrm>
            <a:off x="8744766" y="2049503"/>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6</a:t>
            </a:r>
          </a:p>
        </p:txBody>
      </p:sp>
      <p:sp>
        <p:nvSpPr>
          <p:cNvPr id="28" name="Oval 27">
            <a:extLst>
              <a:ext uri="{FF2B5EF4-FFF2-40B4-BE49-F238E27FC236}">
                <a16:creationId xmlns:a16="http://schemas.microsoft.com/office/drawing/2014/main" id="{C8F9E292-CBDC-4E4A-B001-D97A532807C5}"/>
              </a:ext>
            </a:extLst>
          </p:cNvPr>
          <p:cNvSpPr/>
          <p:nvPr/>
        </p:nvSpPr>
        <p:spPr>
          <a:xfrm>
            <a:off x="7789047" y="1850622"/>
            <a:ext cx="275701" cy="24410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7</a:t>
            </a:r>
          </a:p>
        </p:txBody>
      </p:sp>
      <p:sp>
        <p:nvSpPr>
          <p:cNvPr id="29" name="TextBox 28">
            <a:extLst>
              <a:ext uri="{FF2B5EF4-FFF2-40B4-BE49-F238E27FC236}">
                <a16:creationId xmlns:a16="http://schemas.microsoft.com/office/drawing/2014/main" id="{5B598A2E-6E50-4D41-8381-CF03B3463FD3}"/>
              </a:ext>
            </a:extLst>
          </p:cNvPr>
          <p:cNvSpPr txBox="1"/>
          <p:nvPr/>
        </p:nvSpPr>
        <p:spPr>
          <a:xfrm>
            <a:off x="4825473" y="1710547"/>
            <a:ext cx="2860975" cy="523220"/>
          </a:xfrm>
          <a:prstGeom prst="rect">
            <a:avLst/>
          </a:prstGeom>
          <a:solidFill>
            <a:schemeClr val="bg1">
              <a:lumMod val="95000"/>
            </a:schemeClr>
          </a:solidFill>
        </p:spPr>
        <p:txBody>
          <a:bodyPr wrap="square" rtlCol="0">
            <a:spAutoFit/>
          </a:bodyPr>
          <a:lstStyle/>
          <a:p>
            <a:pPr algn="ctr"/>
            <a:r>
              <a:rPr lang="en-US" sz="1400" dirty="0"/>
              <a:t>To connect dimension and fact table </a:t>
            </a:r>
          </a:p>
          <a:p>
            <a:pPr algn="ctr"/>
            <a:r>
              <a:rPr lang="en-US" sz="1400" dirty="0"/>
              <a:t>after declaring primary keys</a:t>
            </a:r>
          </a:p>
        </p:txBody>
      </p:sp>
      <p:sp>
        <p:nvSpPr>
          <p:cNvPr id="30" name="TextBox 29">
            <a:extLst>
              <a:ext uri="{FF2B5EF4-FFF2-40B4-BE49-F238E27FC236}">
                <a16:creationId xmlns:a16="http://schemas.microsoft.com/office/drawing/2014/main" id="{0F016908-9A7E-42FF-8040-23AC837C6B5C}"/>
              </a:ext>
            </a:extLst>
          </p:cNvPr>
          <p:cNvSpPr txBox="1"/>
          <p:nvPr/>
        </p:nvSpPr>
        <p:spPr>
          <a:xfrm>
            <a:off x="5493446" y="6027205"/>
            <a:ext cx="993251" cy="307777"/>
          </a:xfrm>
          <a:prstGeom prst="rect">
            <a:avLst/>
          </a:prstGeom>
          <a:solidFill>
            <a:schemeClr val="bg1">
              <a:lumMod val="95000"/>
            </a:schemeClr>
          </a:solidFill>
        </p:spPr>
        <p:txBody>
          <a:bodyPr wrap="square" rtlCol="0">
            <a:spAutoFit/>
          </a:bodyPr>
          <a:lstStyle/>
          <a:p>
            <a:pPr algn="ctr"/>
            <a:r>
              <a:rPr lang="en-US" sz="1400" b="1" i="1" dirty="0"/>
              <a:t>Raw Data</a:t>
            </a:r>
          </a:p>
        </p:txBody>
      </p:sp>
    </p:spTree>
    <p:extLst>
      <p:ext uri="{BB962C8B-B14F-4D97-AF65-F5344CB8AC3E}">
        <p14:creationId xmlns:p14="http://schemas.microsoft.com/office/powerpoint/2010/main" val="3323355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2706-95BE-4583-95EF-23902DCC6505}"/>
              </a:ext>
            </a:extLst>
          </p:cNvPr>
          <p:cNvSpPr txBox="1">
            <a:spLocks/>
          </p:cNvSpPr>
          <p:nvPr/>
        </p:nvSpPr>
        <p:spPr>
          <a:xfrm>
            <a:off x="667785" y="1362644"/>
            <a:ext cx="2224450" cy="527075"/>
          </a:xfrm>
          <a:prstGeom prst="rect">
            <a:avLst/>
          </a:prstGeom>
          <a:noFill/>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       Reflections</a:t>
            </a:r>
          </a:p>
        </p:txBody>
      </p:sp>
      <p:pic>
        <p:nvPicPr>
          <p:cNvPr id="7" name="Picture 6">
            <a:extLst>
              <a:ext uri="{FF2B5EF4-FFF2-40B4-BE49-F238E27FC236}">
                <a16:creationId xmlns:a16="http://schemas.microsoft.com/office/drawing/2014/main" id="{196015FB-6764-4E12-857F-2026C554C3A8}"/>
              </a:ext>
            </a:extLst>
          </p:cNvPr>
          <p:cNvPicPr>
            <a:picLocks noChangeAspect="1"/>
          </p:cNvPicPr>
          <p:nvPr/>
        </p:nvPicPr>
        <p:blipFill rotWithShape="1">
          <a:blip r:embed="rId3">
            <a:extLst>
              <a:ext uri="{28A0092B-C50C-407E-A947-70E740481C1C}">
                <a14:useLocalDpi xmlns:a14="http://schemas.microsoft.com/office/drawing/2010/main" val="0"/>
              </a:ext>
            </a:extLst>
          </a:blip>
          <a:srcRect l="20292" t="6434" r="19545" b="6264"/>
          <a:stretch/>
        </p:blipFill>
        <p:spPr>
          <a:xfrm>
            <a:off x="667786" y="1389518"/>
            <a:ext cx="534572" cy="500201"/>
          </a:xfrm>
          <a:prstGeom prst="rect">
            <a:avLst/>
          </a:prstGeom>
        </p:spPr>
      </p:pic>
      <p:sp>
        <p:nvSpPr>
          <p:cNvPr id="8" name="TextBox 7">
            <a:extLst>
              <a:ext uri="{FF2B5EF4-FFF2-40B4-BE49-F238E27FC236}">
                <a16:creationId xmlns:a16="http://schemas.microsoft.com/office/drawing/2014/main" id="{DC2AC902-4D3B-400B-B17B-36C118EB6BE8}"/>
              </a:ext>
            </a:extLst>
          </p:cNvPr>
          <p:cNvSpPr txBox="1"/>
          <p:nvPr/>
        </p:nvSpPr>
        <p:spPr>
          <a:xfrm>
            <a:off x="667785" y="2252293"/>
            <a:ext cx="10676076" cy="3373359"/>
          </a:xfrm>
          <a:prstGeom prst="rect">
            <a:avLst/>
          </a:prstGeom>
          <a:noFill/>
          <a:ln>
            <a:solidFill>
              <a:schemeClr val="bg1">
                <a:lumMod val="85000"/>
              </a:schemeClr>
            </a:solidFill>
          </a:ln>
        </p:spPr>
        <p:txBody>
          <a:bodyPr wrap="square" rtlCol="0">
            <a:spAutoFit/>
          </a:bodyPr>
          <a:lstStyle/>
          <a:p>
            <a:pPr>
              <a:lnSpc>
                <a:spcPct val="150000"/>
              </a:lnSpc>
            </a:pPr>
            <a:r>
              <a:rPr lang="en-IN" sz="1800" dirty="0">
                <a:latin typeface="Times New Roman" panose="02020603050405020304" pitchFamily="18" charset="0"/>
                <a:cs typeface="Times New Roman" panose="02020603050405020304" pitchFamily="18" charset="0"/>
              </a:rPr>
              <a:t>This case study helped us to learn about –</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How to use correct naming conventions</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How to inter-relate between different Azure services</a:t>
            </a:r>
          </a:p>
          <a:p>
            <a:pPr marL="285750" indent="-285750">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How to create dataflow </a:t>
            </a:r>
            <a:r>
              <a:rPr lang="en-IN" dirty="0">
                <a:latin typeface="Times New Roman" panose="02020603050405020304" pitchFamily="18" charset="0"/>
                <a:cs typeface="Times New Roman" panose="02020603050405020304" pitchFamily="18" charset="0"/>
              </a:rPr>
              <a:t>to clean the data</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How to create fact and dimension Tables in dataflow</a:t>
            </a:r>
          </a:p>
          <a:p>
            <a:pPr marL="285750" indent="-285750">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How to define relationship among facts and dimension tables using rank function</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How to create Star Schema and relate fact and dimension tables</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How to retrieve data from fact and dimension tables using query</a:t>
            </a:r>
          </a:p>
        </p:txBody>
      </p:sp>
      <p:pic>
        <p:nvPicPr>
          <p:cNvPr id="4098" name="Picture 2" descr="Whole Life Learning Center | Nurturing Genius Through Inspired Learning">
            <a:extLst>
              <a:ext uri="{FF2B5EF4-FFF2-40B4-BE49-F238E27FC236}">
                <a16:creationId xmlns:a16="http://schemas.microsoft.com/office/drawing/2014/main" id="{18269BA4-6700-4C73-A209-73B02E3FB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3794" y="2560462"/>
            <a:ext cx="2770067" cy="275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19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3DBDB9-818E-463B-A6E7-3B0CDE4B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65" y="1729079"/>
            <a:ext cx="10592326" cy="4808199"/>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094E2664-36E7-43B3-A700-88013CCC1EC3}"/>
              </a:ext>
            </a:extLst>
          </p:cNvPr>
          <p:cNvSpPr>
            <a:spLocks noGrp="1"/>
          </p:cNvSpPr>
          <p:nvPr>
            <p:ph type="title" idx="4294967295"/>
          </p:nvPr>
        </p:nvSpPr>
        <p:spPr>
          <a:xfrm>
            <a:off x="632265" y="1023028"/>
            <a:ext cx="4267201" cy="544513"/>
          </a:xfr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noAutofit/>
          </a:bodyPr>
          <a:lstStyle/>
          <a:p>
            <a:pPr algn="ctr"/>
            <a:r>
              <a:rPr lang="en-US" sz="2400" b="1" dirty="0">
                <a:latin typeface="Times New Roman" panose="02020603050405020304" pitchFamily="18" charset="0"/>
                <a:cs typeface="Times New Roman" panose="02020603050405020304" pitchFamily="18" charset="0"/>
              </a:rPr>
              <a:t>Project Architecture</a:t>
            </a:r>
          </a:p>
        </p:txBody>
      </p:sp>
      <p:sp>
        <p:nvSpPr>
          <p:cNvPr id="15" name="Arrow: Striped Right 14">
            <a:extLst>
              <a:ext uri="{FF2B5EF4-FFF2-40B4-BE49-F238E27FC236}">
                <a16:creationId xmlns:a16="http://schemas.microsoft.com/office/drawing/2014/main" id="{1F63CCD5-A183-4E86-85DE-E6F0AB2E606C}"/>
              </a:ext>
            </a:extLst>
          </p:cNvPr>
          <p:cNvSpPr/>
          <p:nvPr/>
        </p:nvSpPr>
        <p:spPr>
          <a:xfrm rot="18793631">
            <a:off x="4105247" y="3119663"/>
            <a:ext cx="211786" cy="236282"/>
          </a:xfrm>
          <a:prstGeom prst="strip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What is ETL? (Extract, Transform, Load)">
            <a:extLst>
              <a:ext uri="{FF2B5EF4-FFF2-40B4-BE49-F238E27FC236}">
                <a16:creationId xmlns:a16="http://schemas.microsoft.com/office/drawing/2014/main" id="{928738E9-2A9A-4539-82B8-DDE0D4662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97" y="1810386"/>
            <a:ext cx="3188262" cy="1236419"/>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F5B11B-3EB1-4746-A412-8392DCE9BAA9}"/>
              </a:ext>
            </a:extLst>
          </p:cNvPr>
          <p:cNvSpPr txBox="1"/>
          <p:nvPr/>
        </p:nvSpPr>
        <p:spPr>
          <a:xfrm>
            <a:off x="1184861" y="2877528"/>
            <a:ext cx="657552"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Step 1</a:t>
            </a:r>
          </a:p>
        </p:txBody>
      </p:sp>
      <p:sp>
        <p:nvSpPr>
          <p:cNvPr id="12" name="TextBox 11">
            <a:extLst>
              <a:ext uri="{FF2B5EF4-FFF2-40B4-BE49-F238E27FC236}">
                <a16:creationId xmlns:a16="http://schemas.microsoft.com/office/drawing/2014/main" id="{4EDA10B2-D369-47B7-ABFE-DEE58953B119}"/>
              </a:ext>
            </a:extLst>
          </p:cNvPr>
          <p:cNvSpPr txBox="1"/>
          <p:nvPr/>
        </p:nvSpPr>
        <p:spPr>
          <a:xfrm>
            <a:off x="2765865" y="3753054"/>
            <a:ext cx="657552"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Step 2</a:t>
            </a:r>
          </a:p>
        </p:txBody>
      </p:sp>
      <p:sp>
        <p:nvSpPr>
          <p:cNvPr id="13" name="TextBox 12">
            <a:extLst>
              <a:ext uri="{FF2B5EF4-FFF2-40B4-BE49-F238E27FC236}">
                <a16:creationId xmlns:a16="http://schemas.microsoft.com/office/drawing/2014/main" id="{69A75CA1-292C-4824-A46F-6FDECEA8D253}"/>
              </a:ext>
            </a:extLst>
          </p:cNvPr>
          <p:cNvSpPr txBox="1"/>
          <p:nvPr/>
        </p:nvSpPr>
        <p:spPr>
          <a:xfrm>
            <a:off x="4756322" y="3763341"/>
            <a:ext cx="657552"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Step 3</a:t>
            </a:r>
          </a:p>
        </p:txBody>
      </p:sp>
      <p:sp>
        <p:nvSpPr>
          <p:cNvPr id="14" name="TextBox 13">
            <a:extLst>
              <a:ext uri="{FF2B5EF4-FFF2-40B4-BE49-F238E27FC236}">
                <a16:creationId xmlns:a16="http://schemas.microsoft.com/office/drawing/2014/main" id="{62B9138A-33B3-43F0-BD78-9A39B4235378}"/>
              </a:ext>
            </a:extLst>
          </p:cNvPr>
          <p:cNvSpPr txBox="1"/>
          <p:nvPr/>
        </p:nvSpPr>
        <p:spPr>
          <a:xfrm>
            <a:off x="6463840" y="3748404"/>
            <a:ext cx="657552"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Step 4</a:t>
            </a:r>
          </a:p>
        </p:txBody>
      </p:sp>
      <p:sp>
        <p:nvSpPr>
          <p:cNvPr id="18" name="TextBox 17">
            <a:extLst>
              <a:ext uri="{FF2B5EF4-FFF2-40B4-BE49-F238E27FC236}">
                <a16:creationId xmlns:a16="http://schemas.microsoft.com/office/drawing/2014/main" id="{134346B1-AB67-41FD-A31A-CC400CA90017}"/>
              </a:ext>
            </a:extLst>
          </p:cNvPr>
          <p:cNvSpPr txBox="1"/>
          <p:nvPr/>
        </p:nvSpPr>
        <p:spPr>
          <a:xfrm>
            <a:off x="8729189" y="3748404"/>
            <a:ext cx="657552"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Step 5</a:t>
            </a:r>
          </a:p>
        </p:txBody>
      </p:sp>
      <p:sp>
        <p:nvSpPr>
          <p:cNvPr id="19" name="TextBox 18">
            <a:extLst>
              <a:ext uri="{FF2B5EF4-FFF2-40B4-BE49-F238E27FC236}">
                <a16:creationId xmlns:a16="http://schemas.microsoft.com/office/drawing/2014/main" id="{6C1D235F-9D44-49F6-A61E-39B6EF8EB656}"/>
              </a:ext>
            </a:extLst>
          </p:cNvPr>
          <p:cNvSpPr txBox="1"/>
          <p:nvPr/>
        </p:nvSpPr>
        <p:spPr>
          <a:xfrm>
            <a:off x="10359859" y="4476591"/>
            <a:ext cx="657552"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Step 6</a:t>
            </a:r>
          </a:p>
        </p:txBody>
      </p:sp>
      <p:sp>
        <p:nvSpPr>
          <p:cNvPr id="20" name="TextBox 19">
            <a:extLst>
              <a:ext uri="{FF2B5EF4-FFF2-40B4-BE49-F238E27FC236}">
                <a16:creationId xmlns:a16="http://schemas.microsoft.com/office/drawing/2014/main" id="{4E4DAAC7-BFC3-4A59-BC06-67194C7BAD4C}"/>
              </a:ext>
            </a:extLst>
          </p:cNvPr>
          <p:cNvSpPr txBox="1"/>
          <p:nvPr/>
        </p:nvSpPr>
        <p:spPr>
          <a:xfrm>
            <a:off x="1703442" y="4164477"/>
            <a:ext cx="583814"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Blob</a:t>
            </a:r>
          </a:p>
        </p:txBody>
      </p:sp>
      <p:sp>
        <p:nvSpPr>
          <p:cNvPr id="21" name="TextBox 20">
            <a:extLst>
              <a:ext uri="{FF2B5EF4-FFF2-40B4-BE49-F238E27FC236}">
                <a16:creationId xmlns:a16="http://schemas.microsoft.com/office/drawing/2014/main" id="{E108DCD7-F90E-449C-8083-82EB655A70BE}"/>
              </a:ext>
            </a:extLst>
          </p:cNvPr>
          <p:cNvSpPr txBox="1"/>
          <p:nvPr/>
        </p:nvSpPr>
        <p:spPr>
          <a:xfrm>
            <a:off x="3756930" y="4061092"/>
            <a:ext cx="908422"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Azure Data Factory</a:t>
            </a:r>
          </a:p>
        </p:txBody>
      </p:sp>
      <p:sp>
        <p:nvSpPr>
          <p:cNvPr id="22" name="TextBox 21">
            <a:extLst>
              <a:ext uri="{FF2B5EF4-FFF2-40B4-BE49-F238E27FC236}">
                <a16:creationId xmlns:a16="http://schemas.microsoft.com/office/drawing/2014/main" id="{2D536088-2C5E-47B3-94DE-571E7C5DD700}"/>
              </a:ext>
            </a:extLst>
          </p:cNvPr>
          <p:cNvSpPr txBox="1"/>
          <p:nvPr/>
        </p:nvSpPr>
        <p:spPr>
          <a:xfrm>
            <a:off x="5512660" y="4061091"/>
            <a:ext cx="898653"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Azure </a:t>
            </a:r>
            <a:r>
              <a:rPr lang="en-US" sz="1600" dirty="0" err="1">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database</a:t>
            </a:r>
          </a:p>
        </p:txBody>
      </p:sp>
      <p:sp>
        <p:nvSpPr>
          <p:cNvPr id="23" name="TextBox 22">
            <a:extLst>
              <a:ext uri="{FF2B5EF4-FFF2-40B4-BE49-F238E27FC236}">
                <a16:creationId xmlns:a16="http://schemas.microsoft.com/office/drawing/2014/main" id="{6A615AFD-BF2C-445D-8C44-1FD866502D16}"/>
              </a:ext>
            </a:extLst>
          </p:cNvPr>
          <p:cNvSpPr txBox="1"/>
          <p:nvPr/>
        </p:nvSpPr>
        <p:spPr>
          <a:xfrm>
            <a:off x="7433522" y="4091608"/>
            <a:ext cx="1118253" cy="830997"/>
          </a:xfrm>
          <a:prstGeom prst="rect">
            <a:avLst/>
          </a:prstGeom>
          <a:noFill/>
        </p:spPr>
        <p:txBody>
          <a:bodyPr wrap="square" rtlCol="0">
            <a:spAutoFit/>
          </a:bodyPr>
          <a:lstStyle/>
          <a:p>
            <a:pPr algn="ctr"/>
            <a:r>
              <a:rPr lang="en-US" sz="1600" dirty="0" err="1">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Server Management Studio</a:t>
            </a:r>
          </a:p>
        </p:txBody>
      </p:sp>
      <p:sp>
        <p:nvSpPr>
          <p:cNvPr id="24" name="TextBox 23">
            <a:extLst>
              <a:ext uri="{FF2B5EF4-FFF2-40B4-BE49-F238E27FC236}">
                <a16:creationId xmlns:a16="http://schemas.microsoft.com/office/drawing/2014/main" id="{EF3BA657-0F30-467F-AE4A-ADE0374C55E4}"/>
              </a:ext>
            </a:extLst>
          </p:cNvPr>
          <p:cNvSpPr txBox="1"/>
          <p:nvPr/>
        </p:nvSpPr>
        <p:spPr>
          <a:xfrm>
            <a:off x="9598530" y="4024405"/>
            <a:ext cx="125228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Star Schema</a:t>
            </a:r>
          </a:p>
        </p:txBody>
      </p:sp>
      <p:sp>
        <p:nvSpPr>
          <p:cNvPr id="25" name="TextBox 24">
            <a:extLst>
              <a:ext uri="{FF2B5EF4-FFF2-40B4-BE49-F238E27FC236}">
                <a16:creationId xmlns:a16="http://schemas.microsoft.com/office/drawing/2014/main" id="{948F423E-0B81-4076-ABFD-E9C63D8922A0}"/>
              </a:ext>
            </a:extLst>
          </p:cNvPr>
          <p:cNvSpPr txBox="1"/>
          <p:nvPr/>
        </p:nvSpPr>
        <p:spPr>
          <a:xfrm>
            <a:off x="1546022" y="5979127"/>
            <a:ext cx="898653" cy="338554"/>
          </a:xfrm>
          <a:prstGeom prst="rect">
            <a:avLst/>
          </a:prstGeom>
          <a:noFill/>
          <a:ln>
            <a:solidFill>
              <a:schemeClr val="bg1">
                <a:lumMod val="85000"/>
              </a:schemeClr>
            </a:solidFill>
          </a:ln>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Upload</a:t>
            </a:r>
          </a:p>
        </p:txBody>
      </p:sp>
      <p:sp>
        <p:nvSpPr>
          <p:cNvPr id="26" name="TextBox 25">
            <a:extLst>
              <a:ext uri="{FF2B5EF4-FFF2-40B4-BE49-F238E27FC236}">
                <a16:creationId xmlns:a16="http://schemas.microsoft.com/office/drawing/2014/main" id="{7F2C7421-0F6B-4076-844D-9D1FC208BBC7}"/>
              </a:ext>
            </a:extLst>
          </p:cNvPr>
          <p:cNvSpPr txBox="1"/>
          <p:nvPr/>
        </p:nvSpPr>
        <p:spPr>
          <a:xfrm>
            <a:off x="3903049" y="5979127"/>
            <a:ext cx="616184" cy="338554"/>
          </a:xfrm>
          <a:prstGeom prst="rect">
            <a:avLst/>
          </a:prstGeom>
          <a:noFill/>
          <a:ln>
            <a:solidFill>
              <a:schemeClr val="bg1">
                <a:lumMod val="85000"/>
              </a:schemeClr>
            </a:solidFill>
          </a:ln>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ETL</a:t>
            </a:r>
          </a:p>
        </p:txBody>
      </p:sp>
      <p:sp>
        <p:nvSpPr>
          <p:cNvPr id="27" name="TextBox 26">
            <a:extLst>
              <a:ext uri="{FF2B5EF4-FFF2-40B4-BE49-F238E27FC236}">
                <a16:creationId xmlns:a16="http://schemas.microsoft.com/office/drawing/2014/main" id="{67243B2B-6526-472B-8738-2EC85DAA9545}"/>
              </a:ext>
            </a:extLst>
          </p:cNvPr>
          <p:cNvSpPr txBox="1"/>
          <p:nvPr/>
        </p:nvSpPr>
        <p:spPr>
          <a:xfrm>
            <a:off x="5512659" y="5947027"/>
            <a:ext cx="898653" cy="338554"/>
          </a:xfrm>
          <a:prstGeom prst="rect">
            <a:avLst/>
          </a:prstGeom>
          <a:noFill/>
          <a:ln>
            <a:solidFill>
              <a:schemeClr val="bg1">
                <a:lumMod val="85000"/>
              </a:schemeClr>
            </a:solidFill>
          </a:ln>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Cloud</a:t>
            </a:r>
          </a:p>
        </p:txBody>
      </p:sp>
      <p:sp>
        <p:nvSpPr>
          <p:cNvPr id="28" name="TextBox 27">
            <a:extLst>
              <a:ext uri="{FF2B5EF4-FFF2-40B4-BE49-F238E27FC236}">
                <a16:creationId xmlns:a16="http://schemas.microsoft.com/office/drawing/2014/main" id="{51D4A0AE-87AF-4AE0-8402-4717664BE5EE}"/>
              </a:ext>
            </a:extLst>
          </p:cNvPr>
          <p:cNvSpPr txBox="1"/>
          <p:nvPr/>
        </p:nvSpPr>
        <p:spPr>
          <a:xfrm>
            <a:off x="7433522" y="5943630"/>
            <a:ext cx="1339883" cy="338554"/>
          </a:xfrm>
          <a:prstGeom prst="rect">
            <a:avLst/>
          </a:prstGeom>
          <a:noFill/>
          <a:ln>
            <a:solidFill>
              <a:schemeClr val="bg1">
                <a:lumMod val="85000"/>
              </a:schemeClr>
            </a:solidFill>
          </a:ln>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On-Premises</a:t>
            </a:r>
          </a:p>
        </p:txBody>
      </p:sp>
      <p:sp>
        <p:nvSpPr>
          <p:cNvPr id="29" name="TextBox 28">
            <a:extLst>
              <a:ext uri="{FF2B5EF4-FFF2-40B4-BE49-F238E27FC236}">
                <a16:creationId xmlns:a16="http://schemas.microsoft.com/office/drawing/2014/main" id="{84B0A8A3-7BE4-4641-9A3A-5EDAB99F07FF}"/>
              </a:ext>
            </a:extLst>
          </p:cNvPr>
          <p:cNvSpPr txBox="1"/>
          <p:nvPr/>
        </p:nvSpPr>
        <p:spPr>
          <a:xfrm>
            <a:off x="9720138" y="5941079"/>
            <a:ext cx="111825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Retrieving Data</a:t>
            </a:r>
          </a:p>
        </p:txBody>
      </p:sp>
    </p:spTree>
    <p:extLst>
      <p:ext uri="{BB962C8B-B14F-4D97-AF65-F5344CB8AC3E}">
        <p14:creationId xmlns:p14="http://schemas.microsoft.com/office/powerpoint/2010/main" val="424521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12DCE-F36B-4E2C-911E-EB08AC17F12E}"/>
              </a:ext>
            </a:extLst>
          </p:cNvPr>
          <p:cNvSpPr txBox="1">
            <a:spLocks/>
          </p:cNvSpPr>
          <p:nvPr/>
        </p:nvSpPr>
        <p:spPr>
          <a:xfrm>
            <a:off x="575021" y="1029713"/>
            <a:ext cx="1661742" cy="527075"/>
          </a:xfrm>
          <a:prstGeom prst="rect">
            <a:avLst/>
          </a:prstGeom>
          <a:noFill/>
          <a:ln w="12700" cap="flat" cmpd="sng" algn="ctr">
            <a:solidFill>
              <a:schemeClr val="bg1">
                <a:lumMod val="85000"/>
              </a:schemeClr>
            </a:solidFill>
            <a:prstDash val="solid"/>
            <a:miter lim="800000"/>
          </a:ln>
        </p:spPr>
        <p:style>
          <a:lnRef idx="2">
            <a:schemeClr val="accent1"/>
          </a:lnRef>
          <a:fillRef idx="1">
            <a:schemeClr val="lt1"/>
          </a:fillRef>
          <a:effectRef idx="0">
            <a:schemeClr val="accent1"/>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062A7A15-1FD4-49DC-9BF6-66B067682518}"/>
              </a:ext>
            </a:extLst>
          </p:cNvPr>
          <p:cNvSpPr txBox="1"/>
          <p:nvPr/>
        </p:nvSpPr>
        <p:spPr>
          <a:xfrm>
            <a:off x="575021" y="1744393"/>
            <a:ext cx="10503796" cy="646331"/>
          </a:xfrm>
          <a:prstGeom prst="rect">
            <a:avLst/>
          </a:prstGeom>
          <a:noFill/>
          <a:ln>
            <a:solidFill>
              <a:schemeClr val="bg1">
                <a:lumMod val="85000"/>
              </a:schemeClr>
            </a:solidFill>
          </a:ln>
        </p:spPr>
        <p:txBody>
          <a:bodyPr wrap="square" rtlCol="0">
            <a:spAutoFit/>
          </a:bodyPr>
          <a:lstStyle/>
          <a:p>
            <a:r>
              <a:rPr lang="en-US" dirty="0">
                <a:latin typeface="Times New Roman" panose="02020603050405020304" pitchFamily="18" charset="0"/>
                <a:cs typeface="Times New Roman" panose="02020603050405020304" pitchFamily="18" charset="0"/>
              </a:rPr>
              <a:t>In this Project, we are using </a:t>
            </a:r>
            <a:r>
              <a:rPr lang="en-US" b="1" dirty="0">
                <a:latin typeface="Times New Roman" panose="02020603050405020304" pitchFamily="18" charset="0"/>
                <a:cs typeface="Times New Roman" panose="02020603050405020304" pitchFamily="18" charset="0"/>
              </a:rPr>
              <a:t>ETL approach</a:t>
            </a:r>
            <a:r>
              <a:rPr lang="en-US" dirty="0">
                <a:latin typeface="Times New Roman" panose="02020603050405020304" pitchFamily="18" charset="0"/>
                <a:cs typeface="Times New Roman" panose="02020603050405020304" pitchFamily="18" charset="0"/>
              </a:rPr>
              <a:t>. But we can improvise it using </a:t>
            </a:r>
            <a:r>
              <a:rPr lang="en-US" b="1" dirty="0">
                <a:latin typeface="Times New Roman" panose="02020603050405020304" pitchFamily="18" charset="0"/>
                <a:cs typeface="Times New Roman" panose="02020603050405020304" pitchFamily="18" charset="0"/>
              </a:rPr>
              <a:t>ELT approach </a:t>
            </a:r>
            <a:r>
              <a:rPr lang="en-US" dirty="0">
                <a:latin typeface="Times New Roman" panose="02020603050405020304" pitchFamily="18" charset="0"/>
                <a:cs typeface="Times New Roman" panose="02020603050405020304" pitchFamily="18" charset="0"/>
              </a:rPr>
              <a:t>as ELT is more efficient and flexible than ETL.</a:t>
            </a:r>
          </a:p>
        </p:txBody>
      </p:sp>
      <p:graphicFrame>
        <p:nvGraphicFramePr>
          <p:cNvPr id="6" name="Table 6">
            <a:extLst>
              <a:ext uri="{FF2B5EF4-FFF2-40B4-BE49-F238E27FC236}">
                <a16:creationId xmlns:a16="http://schemas.microsoft.com/office/drawing/2014/main" id="{E6705D13-86F8-479A-A52D-16E5B9822465}"/>
              </a:ext>
            </a:extLst>
          </p:cNvPr>
          <p:cNvGraphicFramePr>
            <a:graphicFrameLocks noGrp="1"/>
          </p:cNvGraphicFramePr>
          <p:nvPr>
            <p:extLst>
              <p:ext uri="{D42A27DB-BD31-4B8C-83A1-F6EECF244321}">
                <p14:modId xmlns:p14="http://schemas.microsoft.com/office/powerpoint/2010/main" val="1733292151"/>
              </p:ext>
            </p:extLst>
          </p:nvPr>
        </p:nvGraphicFramePr>
        <p:xfrm>
          <a:off x="589089" y="2436869"/>
          <a:ext cx="10489728" cy="3793774"/>
        </p:xfrm>
        <a:graphic>
          <a:graphicData uri="http://schemas.openxmlformats.org/drawingml/2006/table">
            <a:tbl>
              <a:tblPr firstRow="1" bandRow="1">
                <a:tableStyleId>{F5AB1C69-6EDB-4FF4-983F-18BD219EF322}</a:tableStyleId>
              </a:tblPr>
              <a:tblGrid>
                <a:gridCol w="1844886">
                  <a:extLst>
                    <a:ext uri="{9D8B030D-6E8A-4147-A177-3AD203B41FA5}">
                      <a16:colId xmlns:a16="http://schemas.microsoft.com/office/drawing/2014/main" val="2104577673"/>
                    </a:ext>
                  </a:extLst>
                </a:gridCol>
                <a:gridCol w="4549147">
                  <a:extLst>
                    <a:ext uri="{9D8B030D-6E8A-4147-A177-3AD203B41FA5}">
                      <a16:colId xmlns:a16="http://schemas.microsoft.com/office/drawing/2014/main" val="3926176560"/>
                    </a:ext>
                  </a:extLst>
                </a:gridCol>
                <a:gridCol w="4095695">
                  <a:extLst>
                    <a:ext uri="{9D8B030D-6E8A-4147-A177-3AD203B41FA5}">
                      <a16:colId xmlns:a16="http://schemas.microsoft.com/office/drawing/2014/main" val="886426468"/>
                    </a:ext>
                  </a:extLst>
                </a:gridCol>
              </a:tblGrid>
              <a:tr h="479567">
                <a:tc>
                  <a:txBody>
                    <a:bodyPr/>
                    <a:lstStyle/>
                    <a:p>
                      <a:pPr algn="ctr"/>
                      <a:r>
                        <a:rPr lang="en-US" dirty="0">
                          <a:latin typeface="Times New Roman" panose="02020603050405020304" pitchFamily="18" charset="0"/>
                          <a:cs typeface="Times New Roman" panose="02020603050405020304" pitchFamily="18" charset="0"/>
                        </a:rPr>
                        <a:t>Criteria</a:t>
                      </a:r>
                    </a:p>
                  </a:txBody>
                  <a:tcPr anchor="ctr"/>
                </a:tc>
                <a:tc>
                  <a:txBody>
                    <a:bodyPr/>
                    <a:lstStyle/>
                    <a:p>
                      <a:pPr algn="ctr"/>
                      <a:r>
                        <a:rPr lang="en-US" dirty="0">
                          <a:latin typeface="Times New Roman" panose="02020603050405020304" pitchFamily="18" charset="0"/>
                          <a:cs typeface="Times New Roman" panose="02020603050405020304" pitchFamily="18" charset="0"/>
                        </a:rPr>
                        <a:t>ETL Approach</a:t>
                      </a:r>
                    </a:p>
                  </a:txBody>
                  <a:tcPr anchor="ctr"/>
                </a:tc>
                <a:tc>
                  <a:txBody>
                    <a:bodyPr/>
                    <a:lstStyle/>
                    <a:p>
                      <a:pPr algn="ctr"/>
                      <a:r>
                        <a:rPr lang="en-US" dirty="0">
                          <a:latin typeface="Times New Roman" panose="02020603050405020304" pitchFamily="18" charset="0"/>
                          <a:cs typeface="Times New Roman" panose="02020603050405020304" pitchFamily="18" charset="0"/>
                        </a:rPr>
                        <a:t>ELT Approach</a:t>
                      </a:r>
                    </a:p>
                  </a:txBody>
                  <a:tcPr anchor="ctr"/>
                </a:tc>
                <a:extLst>
                  <a:ext uri="{0D108BD9-81ED-4DB2-BD59-A6C34878D82A}">
                    <a16:rowId xmlns:a16="http://schemas.microsoft.com/office/drawing/2014/main" val="498611958"/>
                  </a:ext>
                </a:extLst>
              </a:tr>
              <a:tr h="479567">
                <a:tc>
                  <a:txBody>
                    <a:bodyPr/>
                    <a:lstStyle/>
                    <a:p>
                      <a:pPr algn="l"/>
                      <a:r>
                        <a:rPr lang="en-US" b="1" dirty="0">
                          <a:latin typeface="Times New Roman" panose="02020603050405020304" pitchFamily="18" charset="0"/>
                          <a:cs typeface="Times New Roman" panose="02020603050405020304" pitchFamily="18" charset="0"/>
                        </a:rPr>
                        <a:t>Time - Load</a:t>
                      </a:r>
                    </a:p>
                  </a:txBody>
                  <a:tcP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Uses staging area, extra time to load data</a:t>
                      </a:r>
                      <a:endParaRPr lang="en-US" b="1" dirty="0">
                        <a:latin typeface="Times New Roman" panose="02020603050405020304" pitchFamily="18" charset="0"/>
                        <a:cs typeface="Times New Roman" panose="02020603050405020304" pitchFamily="18" charset="0"/>
                      </a:endParaRPr>
                    </a:p>
                  </a:txBody>
                  <a:tcP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All in one system, load only once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9962816"/>
                  </a:ext>
                </a:extLst>
              </a:tr>
              <a:tr h="479567">
                <a:tc>
                  <a:txBody>
                    <a:bodyPr/>
                    <a:lstStyle/>
                    <a:p>
                      <a:pPr algn="l"/>
                      <a:r>
                        <a:rPr lang="en-US" sz="1800" b="1" i="0" kern="1200" dirty="0">
                          <a:solidFill>
                            <a:schemeClr val="dk1"/>
                          </a:solidFill>
                          <a:effectLst/>
                          <a:latin typeface="Times New Roman" panose="02020603050405020304" pitchFamily="18" charset="0"/>
                          <a:ea typeface="+mn-ea"/>
                          <a:cs typeface="Times New Roman" panose="02020603050405020304" pitchFamily="18" charset="0"/>
                        </a:rPr>
                        <a:t>Time – Transformation </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Need to wait, especially for big data sizes - as data grows, transformation time increases</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All in one system, speed is not dependent on data size</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46008887"/>
                  </a:ext>
                </a:extLst>
              </a:tr>
              <a:tr h="479567">
                <a:tc>
                  <a:txBody>
                    <a:bodyPr/>
                    <a:lstStyle/>
                    <a:p>
                      <a:pPr algn="l"/>
                      <a:r>
                        <a:rPr lang="en-US" sz="1800" b="1" i="0" kern="1200" dirty="0">
                          <a:solidFill>
                            <a:schemeClr val="dk1"/>
                          </a:solidFill>
                          <a:effectLst/>
                          <a:latin typeface="Times New Roman" panose="02020603050405020304" pitchFamily="18" charset="0"/>
                          <a:ea typeface="+mn-ea"/>
                          <a:cs typeface="Times New Roman" panose="02020603050405020304" pitchFamily="18" charset="0"/>
                        </a:rPr>
                        <a:t>Time - Maintenance</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High maintenance - choice of data to load and transform and must do it again if deleted or want to enhance the main data repository</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Low maintenance - all data is always available</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15318092"/>
                  </a:ext>
                </a:extLst>
              </a:tr>
              <a:tr h="479567">
                <a:tc>
                  <a:txBody>
                    <a:bodyPr/>
                    <a:lstStyle/>
                    <a:p>
                      <a:pPr algn="l"/>
                      <a:r>
                        <a:rPr lang="en-US" sz="1800" b="1" i="0" kern="1200" dirty="0">
                          <a:solidFill>
                            <a:schemeClr val="dk1"/>
                          </a:solidFill>
                          <a:effectLst/>
                          <a:latin typeface="Times New Roman" panose="02020603050405020304" pitchFamily="18" charset="0"/>
                          <a:ea typeface="+mn-ea"/>
                          <a:cs typeface="Times New Roman" panose="02020603050405020304" pitchFamily="18" charset="0"/>
                        </a:rPr>
                        <a:t>Usability</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Used mainly by IT</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Usable by everyone from developer to citizen integrator</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28235046"/>
                  </a:ext>
                </a:extLst>
              </a:tr>
              <a:tr h="479567">
                <a:tc>
                  <a:txBody>
                    <a:bodyPr/>
                    <a:lstStyle/>
                    <a:p>
                      <a:pPr algn="l"/>
                      <a:r>
                        <a:rPr lang="en-US" sz="1800" b="1" i="0" kern="1200" dirty="0">
                          <a:solidFill>
                            <a:schemeClr val="dk1"/>
                          </a:solidFill>
                          <a:effectLst/>
                          <a:latin typeface="Times New Roman" panose="02020603050405020304" pitchFamily="18" charset="0"/>
                          <a:ea typeface="+mn-ea"/>
                          <a:cs typeface="Times New Roman" panose="02020603050405020304" pitchFamily="18" charset="0"/>
                        </a:rPr>
                        <a:t>Cost-effective</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Not cost-effective for small and medium businesses</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Scalable and available to all business sizes using online SaaS solutions</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91830258"/>
                  </a:ext>
                </a:extLst>
              </a:tr>
            </a:tbl>
          </a:graphicData>
        </a:graphic>
      </p:graphicFrame>
    </p:spTree>
    <p:extLst>
      <p:ext uri="{BB962C8B-B14F-4D97-AF65-F5344CB8AC3E}">
        <p14:creationId xmlns:p14="http://schemas.microsoft.com/office/powerpoint/2010/main" val="4123482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FCA42B-D7B3-4C49-B0E9-B705811DBF38}"/>
              </a:ext>
            </a:extLst>
          </p:cNvPr>
          <p:cNvSpPr>
            <a:spLocks noGrp="1"/>
          </p:cNvSpPr>
          <p:nvPr>
            <p:ph type="title"/>
          </p:nvPr>
        </p:nvSpPr>
        <p:spPr>
          <a:ln>
            <a:solidFill>
              <a:schemeClr val="bg1">
                <a:lumMod val="85000"/>
              </a:schemeClr>
            </a:solidFill>
          </a:ln>
        </p:spPr>
        <p:txBody>
          <a:bodyPr/>
          <a:lstStyle/>
          <a:p>
            <a:pPr algn="ctr"/>
            <a:r>
              <a:rPr lang="en-US" b="1" dirty="0">
                <a:latin typeface="Times New Roman" panose="02020603050405020304" pitchFamily="18" charset="0"/>
                <a:cs typeface="Times New Roman" panose="02020603050405020304" pitchFamily="18" charset="0"/>
              </a:rPr>
              <a:t>Thank You</a:t>
            </a:r>
          </a:p>
        </p:txBody>
      </p:sp>
      <p:sp>
        <p:nvSpPr>
          <p:cNvPr id="2" name="Text Placeholder 1">
            <a:extLst>
              <a:ext uri="{FF2B5EF4-FFF2-40B4-BE49-F238E27FC236}">
                <a16:creationId xmlns:a16="http://schemas.microsoft.com/office/drawing/2014/main" id="{231731A8-2AF5-4649-8062-07131763EE33}"/>
              </a:ext>
            </a:extLst>
          </p:cNvPr>
          <p:cNvSpPr>
            <a:spLocks noGrp="1"/>
          </p:cNvSpPr>
          <p:nvPr>
            <p:ph type="body" idx="1"/>
          </p:nvPr>
        </p:nvSpPr>
        <p:spPr/>
        <p:txBody>
          <a:bodyPr/>
          <a:lstStyle/>
          <a:p>
            <a:pPr algn="ctr"/>
            <a:r>
              <a:rPr lang="en-US" dirty="0"/>
              <a:t>FOR YOUR ATTENTION</a:t>
            </a:r>
          </a:p>
        </p:txBody>
      </p:sp>
    </p:spTree>
    <p:extLst>
      <p:ext uri="{BB962C8B-B14F-4D97-AF65-F5344CB8AC3E}">
        <p14:creationId xmlns:p14="http://schemas.microsoft.com/office/powerpoint/2010/main" val="309608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2664-36E7-43B3-A700-88013CCC1EC3}"/>
              </a:ext>
            </a:extLst>
          </p:cNvPr>
          <p:cNvSpPr>
            <a:spLocks noGrp="1"/>
          </p:cNvSpPr>
          <p:nvPr>
            <p:ph type="title" idx="4294967295"/>
          </p:nvPr>
        </p:nvSpPr>
        <p:spPr>
          <a:xfrm>
            <a:off x="736769" y="1077337"/>
            <a:ext cx="2642536" cy="527050"/>
          </a:xfr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noAutofit/>
          </a:bodyPr>
          <a:lstStyle/>
          <a:p>
            <a:r>
              <a:rPr lang="en-US" sz="2400" b="1" dirty="0">
                <a:latin typeface="Times New Roman" panose="02020603050405020304" pitchFamily="18" charset="0"/>
                <a:cs typeface="Times New Roman" panose="02020603050405020304" pitchFamily="18" charset="0"/>
              </a:rPr>
              <a:t>1. ETL Process</a:t>
            </a:r>
          </a:p>
        </p:txBody>
      </p:sp>
      <p:sp>
        <p:nvSpPr>
          <p:cNvPr id="7" name="TextBox 6">
            <a:extLst>
              <a:ext uri="{FF2B5EF4-FFF2-40B4-BE49-F238E27FC236}">
                <a16:creationId xmlns:a16="http://schemas.microsoft.com/office/drawing/2014/main" id="{1958D85D-F9EC-4298-9916-1C8F49B245E4}"/>
              </a:ext>
            </a:extLst>
          </p:cNvPr>
          <p:cNvSpPr txBox="1"/>
          <p:nvPr/>
        </p:nvSpPr>
        <p:spPr>
          <a:xfrm flipH="1">
            <a:off x="720257" y="1661692"/>
            <a:ext cx="295565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en-US" dirty="0"/>
              <a:t>Creating a Resource group</a:t>
            </a:r>
          </a:p>
        </p:txBody>
      </p:sp>
      <p:pic>
        <p:nvPicPr>
          <p:cNvPr id="8" name="Picture 7">
            <a:extLst>
              <a:ext uri="{FF2B5EF4-FFF2-40B4-BE49-F238E27FC236}">
                <a16:creationId xmlns:a16="http://schemas.microsoft.com/office/drawing/2014/main" id="{A75478F1-7A41-403F-88D5-5B9A3B1A3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257" y="2079753"/>
            <a:ext cx="10182205" cy="4145644"/>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C82842D2-5F25-472B-9495-3069968B4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2733" y="1588599"/>
            <a:ext cx="447737" cy="466790"/>
          </a:xfrm>
          <a:prstGeom prst="rect">
            <a:avLst/>
          </a:prstGeom>
        </p:spPr>
      </p:pic>
      <p:sp>
        <p:nvSpPr>
          <p:cNvPr id="3" name="Rectangle: Rounded Corners 2">
            <a:extLst>
              <a:ext uri="{FF2B5EF4-FFF2-40B4-BE49-F238E27FC236}">
                <a16:creationId xmlns:a16="http://schemas.microsoft.com/office/drawing/2014/main" id="{C84FE104-8109-442C-A541-6A14D7C6BE5E}"/>
              </a:ext>
            </a:extLst>
          </p:cNvPr>
          <p:cNvSpPr/>
          <p:nvPr/>
        </p:nvSpPr>
        <p:spPr>
          <a:xfrm>
            <a:off x="2888974" y="5196308"/>
            <a:ext cx="2941983" cy="9792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C366EC3-974E-4867-93D4-4373211A6021}"/>
              </a:ext>
            </a:extLst>
          </p:cNvPr>
          <p:cNvCxnSpPr>
            <a:cxnSpLocks/>
          </p:cNvCxnSpPr>
          <p:nvPr/>
        </p:nvCxnSpPr>
        <p:spPr>
          <a:xfrm flipH="1">
            <a:off x="5830957" y="4121426"/>
            <a:ext cx="2557669" cy="1431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FA8DD6-E783-47AF-B7BF-8A3EEFDE4267}"/>
              </a:ext>
            </a:extLst>
          </p:cNvPr>
          <p:cNvSpPr txBox="1"/>
          <p:nvPr/>
        </p:nvSpPr>
        <p:spPr>
          <a:xfrm flipH="1">
            <a:off x="8388626" y="3814021"/>
            <a:ext cx="1834045" cy="338554"/>
          </a:xfrm>
          <a:prstGeom prst="rect">
            <a:avLst/>
          </a:prstGeom>
          <a:noFill/>
          <a:ln>
            <a:solidFill>
              <a:srgbClr val="FF0000"/>
            </a:solidFill>
          </a:ln>
        </p:spPr>
        <p:txBody>
          <a:bodyPr wrap="square" rtlCol="0">
            <a:spAutoFit/>
          </a:bodyPr>
          <a:lstStyle/>
          <a:p>
            <a:pPr algn="ctr"/>
            <a:r>
              <a:rPr lang="en-US" sz="1600" dirty="0"/>
              <a:t>Resources required </a:t>
            </a:r>
          </a:p>
        </p:txBody>
      </p:sp>
      <p:sp>
        <p:nvSpPr>
          <p:cNvPr id="4" name="TextBox 3">
            <a:extLst>
              <a:ext uri="{FF2B5EF4-FFF2-40B4-BE49-F238E27FC236}">
                <a16:creationId xmlns:a16="http://schemas.microsoft.com/office/drawing/2014/main" id="{863D1976-95E0-3625-76E2-FAFC0D3C8A60}"/>
              </a:ext>
            </a:extLst>
          </p:cNvPr>
          <p:cNvSpPr txBox="1"/>
          <p:nvPr/>
        </p:nvSpPr>
        <p:spPr>
          <a:xfrm>
            <a:off x="10222671" y="2079753"/>
            <a:ext cx="679791" cy="369332"/>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40B7654B-AAB4-F73F-0560-3367F22B1D69}"/>
              </a:ext>
            </a:extLst>
          </p:cNvPr>
          <p:cNvSpPr txBox="1"/>
          <p:nvPr/>
        </p:nvSpPr>
        <p:spPr>
          <a:xfrm>
            <a:off x="4020470" y="3752094"/>
            <a:ext cx="1945047"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1536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4D0B090-32D9-47CF-B280-BCDCFAAC3F5A}"/>
              </a:ext>
            </a:extLst>
          </p:cNvPr>
          <p:cNvSpPr txBox="1"/>
          <p:nvPr/>
        </p:nvSpPr>
        <p:spPr>
          <a:xfrm>
            <a:off x="584859" y="931236"/>
            <a:ext cx="3878316" cy="369332"/>
          </a:xfrm>
          <a:prstGeom prst="rect">
            <a:avLst/>
          </a:prstGeom>
          <a:noFill/>
        </p:spPr>
        <p:txBody>
          <a:bodyPr wrap="square">
            <a:spAutoFit/>
          </a:bodyPr>
          <a:lstStyle/>
          <a:p>
            <a:pPr marL="285750" indent="-285750">
              <a:buFont typeface="Arial" panose="020B0604020202020204" pitchFamily="34" charset="0"/>
              <a:buChar char="•"/>
            </a:pPr>
            <a:r>
              <a:rPr lang="en-US" dirty="0"/>
              <a:t>Creating a Blob Storage Account </a:t>
            </a:r>
          </a:p>
        </p:txBody>
      </p:sp>
      <p:pic>
        <p:nvPicPr>
          <p:cNvPr id="10" name="Picture 9">
            <a:extLst>
              <a:ext uri="{FF2B5EF4-FFF2-40B4-BE49-F238E27FC236}">
                <a16:creationId xmlns:a16="http://schemas.microsoft.com/office/drawing/2014/main" id="{777A5548-CA08-40C6-B88F-46C25559C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59" y="1463132"/>
            <a:ext cx="11022282" cy="4765474"/>
          </a:xfrm>
          <a:prstGeom prst="rect">
            <a:avLst/>
          </a:prstGeom>
          <a:ln>
            <a:solidFill>
              <a:schemeClr val="bg1">
                <a:lumMod val="85000"/>
              </a:schemeClr>
            </a:solidFill>
          </a:ln>
        </p:spPr>
      </p:pic>
      <p:pic>
        <p:nvPicPr>
          <p:cNvPr id="15" name="Picture 14">
            <a:extLst>
              <a:ext uri="{FF2B5EF4-FFF2-40B4-BE49-F238E27FC236}">
                <a16:creationId xmlns:a16="http://schemas.microsoft.com/office/drawing/2014/main" id="{F50F7FC1-6112-48FE-843B-CB6634A32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415" y="988390"/>
            <a:ext cx="485760" cy="255024"/>
          </a:xfrm>
          <a:prstGeom prst="rect">
            <a:avLst/>
          </a:prstGeom>
        </p:spPr>
      </p:pic>
      <p:sp>
        <p:nvSpPr>
          <p:cNvPr id="2" name="TextBox 1">
            <a:extLst>
              <a:ext uri="{FF2B5EF4-FFF2-40B4-BE49-F238E27FC236}">
                <a16:creationId xmlns:a16="http://schemas.microsoft.com/office/drawing/2014/main" id="{2FC61EE8-F05D-6EEF-1612-427656AC8574}"/>
              </a:ext>
            </a:extLst>
          </p:cNvPr>
          <p:cNvSpPr txBox="1"/>
          <p:nvPr/>
        </p:nvSpPr>
        <p:spPr>
          <a:xfrm>
            <a:off x="10787270" y="1463132"/>
            <a:ext cx="819871" cy="369332"/>
          </a:xfrm>
          <a:prstGeom prst="rect">
            <a:avLst/>
          </a:prstGeom>
          <a:solidFill>
            <a:schemeClr val="bg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27145323-25B5-5F51-E21E-ABF7B384BA90}"/>
              </a:ext>
            </a:extLst>
          </p:cNvPr>
          <p:cNvSpPr txBox="1"/>
          <p:nvPr/>
        </p:nvSpPr>
        <p:spPr>
          <a:xfrm>
            <a:off x="4193791" y="4532243"/>
            <a:ext cx="1994975"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238733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9C55BB58-6E85-494B-A8DE-72F3C3354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31" y="4000999"/>
            <a:ext cx="8895059" cy="2361792"/>
          </a:xfrm>
          <a:prstGeom prst="rect">
            <a:avLst/>
          </a:prstGeom>
          <a:ln>
            <a:solidFill>
              <a:schemeClr val="bg1">
                <a:lumMod val="85000"/>
              </a:schemeClr>
            </a:solidFill>
          </a:ln>
        </p:spPr>
      </p:pic>
      <p:pic>
        <p:nvPicPr>
          <p:cNvPr id="32" name="Picture 31">
            <a:extLst>
              <a:ext uri="{FF2B5EF4-FFF2-40B4-BE49-F238E27FC236}">
                <a16:creationId xmlns:a16="http://schemas.microsoft.com/office/drawing/2014/main" id="{C4566D83-D532-4614-A347-9EB16522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30" y="1265983"/>
            <a:ext cx="8895059" cy="2180827"/>
          </a:xfrm>
          <a:prstGeom prst="rect">
            <a:avLst/>
          </a:prstGeom>
          <a:ln>
            <a:solidFill>
              <a:schemeClr val="bg1">
                <a:lumMod val="85000"/>
              </a:schemeClr>
            </a:solidFill>
          </a:ln>
        </p:spPr>
      </p:pic>
      <p:sp>
        <p:nvSpPr>
          <p:cNvPr id="9" name="Oval 8">
            <a:extLst>
              <a:ext uri="{FF2B5EF4-FFF2-40B4-BE49-F238E27FC236}">
                <a16:creationId xmlns:a16="http://schemas.microsoft.com/office/drawing/2014/main" id="{79B2A224-57FE-4D99-AFFD-7AB617D66415}"/>
              </a:ext>
            </a:extLst>
          </p:cNvPr>
          <p:cNvSpPr/>
          <p:nvPr/>
        </p:nvSpPr>
        <p:spPr>
          <a:xfrm>
            <a:off x="9921642" y="5663895"/>
            <a:ext cx="1709532" cy="98172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D3F8DED6-4C66-4618-B10C-B3EB545D3DEC}"/>
              </a:ext>
            </a:extLst>
          </p:cNvPr>
          <p:cNvCxnSpPr>
            <a:cxnSpLocks/>
            <a:stCxn id="9" idx="2"/>
          </p:cNvCxnSpPr>
          <p:nvPr/>
        </p:nvCxnSpPr>
        <p:spPr>
          <a:xfrm flipH="1" flipV="1">
            <a:off x="8132224" y="6125562"/>
            <a:ext cx="1789418" cy="291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C998FE5-3656-46C5-9C21-CDB4293CD895}"/>
              </a:ext>
            </a:extLst>
          </p:cNvPr>
          <p:cNvSpPr txBox="1"/>
          <p:nvPr/>
        </p:nvSpPr>
        <p:spPr>
          <a:xfrm>
            <a:off x="10047749" y="5663896"/>
            <a:ext cx="1457317"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Uploading CSV file in Container</a:t>
            </a:r>
          </a:p>
        </p:txBody>
      </p:sp>
      <p:sp>
        <p:nvSpPr>
          <p:cNvPr id="22" name="TextBox 21">
            <a:extLst>
              <a:ext uri="{FF2B5EF4-FFF2-40B4-BE49-F238E27FC236}">
                <a16:creationId xmlns:a16="http://schemas.microsoft.com/office/drawing/2014/main" id="{AE3C4C02-0DA9-4AC3-B688-5C59BE1E552E}"/>
              </a:ext>
            </a:extLst>
          </p:cNvPr>
          <p:cNvSpPr txBox="1"/>
          <p:nvPr/>
        </p:nvSpPr>
        <p:spPr>
          <a:xfrm>
            <a:off x="810630" y="859811"/>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Creating Container inside Blob Storage Account</a:t>
            </a:r>
          </a:p>
        </p:txBody>
      </p:sp>
      <p:sp>
        <p:nvSpPr>
          <p:cNvPr id="24" name="TextBox 23">
            <a:extLst>
              <a:ext uri="{FF2B5EF4-FFF2-40B4-BE49-F238E27FC236}">
                <a16:creationId xmlns:a16="http://schemas.microsoft.com/office/drawing/2014/main" id="{60AA0E19-475F-4491-BD2C-66DDE0467AD1}"/>
              </a:ext>
            </a:extLst>
          </p:cNvPr>
          <p:cNvSpPr txBox="1"/>
          <p:nvPr/>
        </p:nvSpPr>
        <p:spPr>
          <a:xfrm>
            <a:off x="810630" y="3573193"/>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Upload file into blob container </a:t>
            </a:r>
          </a:p>
        </p:txBody>
      </p:sp>
      <p:sp>
        <p:nvSpPr>
          <p:cNvPr id="26" name="Oval 25">
            <a:extLst>
              <a:ext uri="{FF2B5EF4-FFF2-40B4-BE49-F238E27FC236}">
                <a16:creationId xmlns:a16="http://schemas.microsoft.com/office/drawing/2014/main" id="{166A63F3-DE26-4B93-B65D-2A575C839FAC}"/>
              </a:ext>
            </a:extLst>
          </p:cNvPr>
          <p:cNvSpPr/>
          <p:nvPr/>
        </p:nvSpPr>
        <p:spPr>
          <a:xfrm>
            <a:off x="6260870" y="3039658"/>
            <a:ext cx="1291520" cy="4656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EE36934-4863-4FF7-9EEF-742E749B806F}"/>
              </a:ext>
            </a:extLst>
          </p:cNvPr>
          <p:cNvSpPr txBox="1"/>
          <p:nvPr/>
        </p:nvSpPr>
        <p:spPr>
          <a:xfrm>
            <a:off x="6192972" y="3069875"/>
            <a:ext cx="145731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Container</a:t>
            </a:r>
          </a:p>
        </p:txBody>
      </p:sp>
      <p:cxnSp>
        <p:nvCxnSpPr>
          <p:cNvPr id="28" name="Straight Arrow Connector 27">
            <a:extLst>
              <a:ext uri="{FF2B5EF4-FFF2-40B4-BE49-F238E27FC236}">
                <a16:creationId xmlns:a16="http://schemas.microsoft.com/office/drawing/2014/main" id="{80A63D36-5B67-4F94-8E96-E3ABD66E50ED}"/>
              </a:ext>
            </a:extLst>
          </p:cNvPr>
          <p:cNvCxnSpPr>
            <a:cxnSpLocks/>
          </p:cNvCxnSpPr>
          <p:nvPr/>
        </p:nvCxnSpPr>
        <p:spPr>
          <a:xfrm flipH="1" flipV="1">
            <a:off x="4850296" y="3069875"/>
            <a:ext cx="1484244" cy="73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F7B99B3-7D69-4966-BB4A-BB79BC0E3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2052" y="2110491"/>
            <a:ext cx="2028487" cy="2637017"/>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EDC6FE69-1532-4CAD-B9A4-821F3B3503EE}"/>
              </a:ext>
            </a:extLst>
          </p:cNvPr>
          <p:cNvSpPr txBox="1"/>
          <p:nvPr/>
        </p:nvSpPr>
        <p:spPr>
          <a:xfrm>
            <a:off x="9026933" y="1265983"/>
            <a:ext cx="678756" cy="369332"/>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F78B546A-87C6-40E9-5374-2A0786168B1A}"/>
              </a:ext>
            </a:extLst>
          </p:cNvPr>
          <p:cNvSpPr txBox="1"/>
          <p:nvPr/>
        </p:nvSpPr>
        <p:spPr>
          <a:xfrm>
            <a:off x="9026933" y="4000999"/>
            <a:ext cx="693757"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2667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4B6AA2-125E-4066-BD21-D792BFF17984}"/>
              </a:ext>
            </a:extLst>
          </p:cNvPr>
          <p:cNvSpPr txBox="1"/>
          <p:nvPr/>
        </p:nvSpPr>
        <p:spPr>
          <a:xfrm>
            <a:off x="505830" y="870055"/>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Creating an Azure </a:t>
            </a:r>
            <a:r>
              <a:rPr lang="en-US" dirty="0" err="1"/>
              <a:t>Sql</a:t>
            </a:r>
            <a:r>
              <a:rPr lang="en-US" dirty="0"/>
              <a:t> Database</a:t>
            </a:r>
          </a:p>
        </p:txBody>
      </p:sp>
      <p:pic>
        <p:nvPicPr>
          <p:cNvPr id="4" name="Picture 3">
            <a:extLst>
              <a:ext uri="{FF2B5EF4-FFF2-40B4-BE49-F238E27FC236}">
                <a16:creationId xmlns:a16="http://schemas.microsoft.com/office/drawing/2014/main" id="{94595EFC-4B4B-4EA8-83A8-07AD82E0F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56" y="1433793"/>
            <a:ext cx="10491033" cy="4448135"/>
          </a:xfrm>
          <a:prstGeom prst="rect">
            <a:avLst/>
          </a:prstGeom>
        </p:spPr>
      </p:pic>
      <p:pic>
        <p:nvPicPr>
          <p:cNvPr id="7" name="Picture 6">
            <a:extLst>
              <a:ext uri="{FF2B5EF4-FFF2-40B4-BE49-F238E27FC236}">
                <a16:creationId xmlns:a16="http://schemas.microsoft.com/office/drawing/2014/main" id="{03B5B03E-6DF2-4860-9E9E-8F358EAE68F8}"/>
              </a:ext>
            </a:extLst>
          </p:cNvPr>
          <p:cNvPicPr>
            <a:picLocks noChangeAspect="1"/>
          </p:cNvPicPr>
          <p:nvPr/>
        </p:nvPicPr>
        <p:blipFill rotWithShape="1">
          <a:blip r:embed="rId3">
            <a:extLst>
              <a:ext uri="{28A0092B-C50C-407E-A947-70E740481C1C}">
                <a14:useLocalDpi xmlns:a14="http://schemas.microsoft.com/office/drawing/2010/main" val="0"/>
              </a:ext>
            </a:extLst>
          </a:blip>
          <a:srcRect l="18317" t="11922" r="2525" b="14632"/>
          <a:stretch/>
        </p:blipFill>
        <p:spPr>
          <a:xfrm>
            <a:off x="3829877" y="870055"/>
            <a:ext cx="415357" cy="369332"/>
          </a:xfrm>
          <a:prstGeom prst="rect">
            <a:avLst/>
          </a:prstGeom>
        </p:spPr>
      </p:pic>
      <p:sp>
        <p:nvSpPr>
          <p:cNvPr id="2" name="TextBox 1">
            <a:extLst>
              <a:ext uri="{FF2B5EF4-FFF2-40B4-BE49-F238E27FC236}">
                <a16:creationId xmlns:a16="http://schemas.microsoft.com/office/drawing/2014/main" id="{D9C9F041-A509-E1F1-7DE6-6D1D5094E17A}"/>
              </a:ext>
            </a:extLst>
          </p:cNvPr>
          <p:cNvSpPr txBox="1"/>
          <p:nvPr/>
        </p:nvSpPr>
        <p:spPr>
          <a:xfrm>
            <a:off x="10428406" y="1433793"/>
            <a:ext cx="671783" cy="369332"/>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D87CAF48-8A89-1169-4EBD-DA1CC2ACD344}"/>
              </a:ext>
            </a:extLst>
          </p:cNvPr>
          <p:cNvSpPr txBox="1"/>
          <p:nvPr/>
        </p:nvSpPr>
        <p:spPr>
          <a:xfrm>
            <a:off x="4037555" y="3803373"/>
            <a:ext cx="2204219"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19761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AE51A3-85DE-4201-9C03-B5D0B564DFE9}"/>
              </a:ext>
            </a:extLst>
          </p:cNvPr>
          <p:cNvSpPr txBox="1"/>
          <p:nvPr/>
        </p:nvSpPr>
        <p:spPr>
          <a:xfrm>
            <a:off x="509783" y="1045222"/>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Creating a </a:t>
            </a:r>
            <a:r>
              <a:rPr lang="en-US" dirty="0" err="1"/>
              <a:t>Sql</a:t>
            </a:r>
            <a:r>
              <a:rPr lang="en-US" dirty="0"/>
              <a:t> Server</a:t>
            </a:r>
          </a:p>
        </p:txBody>
      </p:sp>
      <p:pic>
        <p:nvPicPr>
          <p:cNvPr id="4" name="Picture 3">
            <a:extLst>
              <a:ext uri="{FF2B5EF4-FFF2-40B4-BE49-F238E27FC236}">
                <a16:creationId xmlns:a16="http://schemas.microsoft.com/office/drawing/2014/main" id="{C56CF62C-85B0-4CD8-B354-14670BCD1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763" y="1045222"/>
            <a:ext cx="375019" cy="385155"/>
          </a:xfrm>
          <a:prstGeom prst="rect">
            <a:avLst/>
          </a:prstGeom>
        </p:spPr>
      </p:pic>
      <p:pic>
        <p:nvPicPr>
          <p:cNvPr id="7" name="Picture 6">
            <a:extLst>
              <a:ext uri="{FF2B5EF4-FFF2-40B4-BE49-F238E27FC236}">
                <a16:creationId xmlns:a16="http://schemas.microsoft.com/office/drawing/2014/main" id="{E06152F8-2A69-4C68-9B81-E089496A2E32}"/>
              </a:ext>
            </a:extLst>
          </p:cNvPr>
          <p:cNvPicPr>
            <a:picLocks noChangeAspect="1"/>
          </p:cNvPicPr>
          <p:nvPr/>
        </p:nvPicPr>
        <p:blipFill rotWithShape="1">
          <a:blip r:embed="rId3">
            <a:extLst>
              <a:ext uri="{28A0092B-C50C-407E-A947-70E740481C1C}">
                <a14:useLocalDpi xmlns:a14="http://schemas.microsoft.com/office/drawing/2010/main" val="0"/>
              </a:ext>
            </a:extLst>
          </a:blip>
          <a:srcRect b="16621"/>
          <a:stretch/>
        </p:blipFill>
        <p:spPr>
          <a:xfrm>
            <a:off x="636103" y="1517702"/>
            <a:ext cx="10986052" cy="3589899"/>
          </a:xfrm>
          <a:prstGeom prst="rect">
            <a:avLst/>
          </a:prstGeom>
        </p:spPr>
      </p:pic>
      <p:sp>
        <p:nvSpPr>
          <p:cNvPr id="8" name="TextBox 7">
            <a:extLst>
              <a:ext uri="{FF2B5EF4-FFF2-40B4-BE49-F238E27FC236}">
                <a16:creationId xmlns:a16="http://schemas.microsoft.com/office/drawing/2014/main" id="{01D74B72-7AF4-4ACD-ABBF-48AB8A6546ED}"/>
              </a:ext>
            </a:extLst>
          </p:cNvPr>
          <p:cNvSpPr txBox="1"/>
          <p:nvPr/>
        </p:nvSpPr>
        <p:spPr>
          <a:xfrm>
            <a:off x="636104" y="5269651"/>
            <a:ext cx="10986051" cy="1156086"/>
          </a:xfrm>
          <a:prstGeom prst="rect">
            <a:avLst/>
          </a:prstGeom>
          <a:solidFill>
            <a:schemeClr val="bg1">
              <a:lumMod val="95000"/>
            </a:schemeClr>
          </a:solidFill>
          <a:ln>
            <a:solidFill>
              <a:schemeClr val="bg1">
                <a:lumMod val="85000"/>
              </a:schemeClr>
            </a:solidFill>
          </a:ln>
        </p:spPr>
        <p:txBody>
          <a:bodyPr wrap="square" rtlCol="0">
            <a:spAutoFit/>
          </a:bodyPr>
          <a:lstStyle/>
          <a:p>
            <a:pPr marL="285750" indent="-285750">
              <a:lnSpc>
                <a:spcPct val="150000"/>
              </a:lnSpc>
              <a:buFont typeface="Arial" panose="020B0604020202020204" pitchFamily="34" charset="0"/>
              <a:buChar char="•"/>
            </a:pPr>
            <a:r>
              <a:rPr lang="en-US" sz="1600" b="0" i="0" dirty="0">
                <a:solidFill>
                  <a:srgbClr val="202122"/>
                </a:solidFill>
                <a:effectLst/>
                <a:latin typeface="Times New Roman" panose="02020603050405020304" pitchFamily="18" charset="0"/>
                <a:cs typeface="Times New Roman" panose="02020603050405020304" pitchFamily="18" charset="0"/>
              </a:rPr>
              <a:t>SQL Server allows multiple clients to use the same database.</a:t>
            </a:r>
          </a:p>
          <a:p>
            <a:pPr marL="285750" indent="-285750">
              <a:lnSpc>
                <a:spcPct val="150000"/>
              </a:lnSpc>
              <a:buFont typeface="Arial" panose="020B0604020202020204" pitchFamily="34" charset="0"/>
              <a:buChar char="•"/>
            </a:pPr>
            <a:r>
              <a:rPr lang="en-US" sz="1600" dirty="0">
                <a:solidFill>
                  <a:srgbClr val="202122"/>
                </a:solidFill>
                <a:latin typeface="Times New Roman" panose="02020603050405020304" pitchFamily="18" charset="0"/>
                <a:cs typeface="Times New Roman" panose="02020603050405020304" pitchFamily="18" charset="0"/>
              </a:rPr>
              <a:t>There is</a:t>
            </a:r>
            <a:r>
              <a:rPr lang="en-US" sz="1600" b="0" i="0" dirty="0">
                <a:solidFill>
                  <a:srgbClr val="202122"/>
                </a:solidFill>
                <a:effectLst/>
                <a:latin typeface="Times New Roman" panose="02020603050405020304" pitchFamily="18" charset="0"/>
                <a:cs typeface="Times New Roman" panose="02020603050405020304" pitchFamily="18" charset="0"/>
              </a:rPr>
              <a:t> need to control access to shared data, to ensure data integrity—when multiple clients update the same data, or clients attempt to read data that is in the process of being changed by another client.</a:t>
            </a:r>
            <a:endParaRPr lang="en-US" sz="1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47927A9-A94E-EA63-6BAC-53D2AE091B67}"/>
              </a:ext>
            </a:extLst>
          </p:cNvPr>
          <p:cNvSpPr txBox="1"/>
          <p:nvPr/>
        </p:nvSpPr>
        <p:spPr>
          <a:xfrm>
            <a:off x="10776057" y="1517702"/>
            <a:ext cx="846098" cy="369332"/>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438B3B94-A43E-CE75-0BFC-DDCE109AD714}"/>
              </a:ext>
            </a:extLst>
          </p:cNvPr>
          <p:cNvSpPr txBox="1"/>
          <p:nvPr/>
        </p:nvSpPr>
        <p:spPr>
          <a:xfrm>
            <a:off x="4068418" y="4214191"/>
            <a:ext cx="2186608" cy="369332"/>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E4D86291-3DDA-AFA1-E80C-EBEE18635F9D}"/>
              </a:ext>
            </a:extLst>
          </p:cNvPr>
          <p:cNvSpPr txBox="1"/>
          <p:nvPr/>
        </p:nvSpPr>
        <p:spPr>
          <a:xfrm>
            <a:off x="8998226" y="4029525"/>
            <a:ext cx="1457739"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6172155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1827</TotalTime>
  <Words>2864</Words>
  <Application>Microsoft Office PowerPoint</Application>
  <PresentationFormat>Widescreen</PresentationFormat>
  <Paragraphs>347</Paragraphs>
  <Slides>41</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0" baseType="lpstr">
      <vt:lpstr>Arial</vt:lpstr>
      <vt:lpstr>Arial</vt:lpstr>
      <vt:lpstr>Calibri</vt:lpstr>
      <vt:lpstr>Consolas</vt:lpstr>
      <vt:lpstr>Gill Sans MT</vt:lpstr>
      <vt:lpstr>Times New Roman</vt:lpstr>
      <vt:lpstr>Wingdings 2</vt:lpstr>
      <vt:lpstr>Dividend</vt:lpstr>
      <vt:lpstr>Worksheet</vt:lpstr>
      <vt:lpstr>PowerPoint Presentation</vt:lpstr>
      <vt:lpstr>PowerPoint Presentation</vt:lpstr>
      <vt:lpstr>Aim </vt:lpstr>
      <vt:lpstr>Project Architecture</vt:lpstr>
      <vt:lpstr>1. ETL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Gupta</dc:creator>
  <cp:lastModifiedBy>Aditya Gupta</cp:lastModifiedBy>
  <cp:revision>139</cp:revision>
  <dcterms:created xsi:type="dcterms:W3CDTF">2020-11-29T18:13:38Z</dcterms:created>
  <dcterms:modified xsi:type="dcterms:W3CDTF">2023-05-09T18:24:33Z</dcterms:modified>
</cp:coreProperties>
</file>